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ggi Guenter" initials="PG" lastIdx="2" clrIdx="0">
    <p:extLst>
      <p:ext uri="{19B8F6BF-5375-455C-9EA6-DF929625EA0E}">
        <p15:presenceInfo xmlns:p15="http://schemas.microsoft.com/office/powerpoint/2012/main" userId="S-1-5-21-3384519349-2978735358-3632297420-1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65"/>
    <a:srgbClr val="006958"/>
    <a:srgbClr val="542E91"/>
    <a:srgbClr val="8363AA"/>
    <a:srgbClr val="FFF4CE"/>
    <a:srgbClr val="FFF0CB"/>
    <a:srgbClr val="FFF2CC"/>
    <a:srgbClr val="EAE3F0"/>
    <a:srgbClr val="DAD0E6"/>
    <a:srgbClr val="A3C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5" autoAdjust="0"/>
    <p:restoredTop sz="96344" autoAdjust="0"/>
  </p:normalViewPr>
  <p:slideViewPr>
    <p:cSldViewPr snapToGrid="0">
      <p:cViewPr varScale="1">
        <p:scale>
          <a:sx n="73" d="100"/>
          <a:sy n="73" d="100"/>
        </p:scale>
        <p:origin x="3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97A0EE-4908-BE4C-982D-7E852365AA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BD6A77-CB65-EF4F-94E0-D4A9C15031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ACB14-F048-CA45-A264-0CCE3E7D186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A62FC-A7C3-4C4D-A6C1-08C5F21F41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D8B644-AEE0-A14D-9BF2-489BA597D8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3571C-A442-0144-9F01-D4E323F6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6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42420-5CEC-446B-AA1F-FCACA0384CB0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44974-867A-4867-8817-DDBCD439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4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144974-867A-4867-8817-DDBCD4396D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4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B1A7248-73BD-3191-8191-ED10018393E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1161063"/>
              </p:ext>
            </p:extLst>
          </p:nvPr>
        </p:nvGraphicFramePr>
        <p:xfrm>
          <a:off x="426995" y="2813044"/>
          <a:ext cx="6901475" cy="2967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295">
                  <a:extLst>
                    <a:ext uri="{9D8B030D-6E8A-4147-A177-3AD203B41FA5}">
                      <a16:colId xmlns:a16="http://schemas.microsoft.com/office/drawing/2014/main" val="3293216100"/>
                    </a:ext>
                  </a:extLst>
                </a:gridCol>
                <a:gridCol w="1380295">
                  <a:extLst>
                    <a:ext uri="{9D8B030D-6E8A-4147-A177-3AD203B41FA5}">
                      <a16:colId xmlns:a16="http://schemas.microsoft.com/office/drawing/2014/main" val="619090300"/>
                    </a:ext>
                  </a:extLst>
                </a:gridCol>
                <a:gridCol w="1428412">
                  <a:extLst>
                    <a:ext uri="{9D8B030D-6E8A-4147-A177-3AD203B41FA5}">
                      <a16:colId xmlns:a16="http://schemas.microsoft.com/office/drawing/2014/main" val="387571872"/>
                    </a:ext>
                  </a:extLst>
                </a:gridCol>
                <a:gridCol w="1385409">
                  <a:extLst>
                    <a:ext uri="{9D8B030D-6E8A-4147-A177-3AD203B41FA5}">
                      <a16:colId xmlns:a16="http://schemas.microsoft.com/office/drawing/2014/main" val="316509508"/>
                    </a:ext>
                  </a:extLst>
                </a:gridCol>
                <a:gridCol w="1327064">
                  <a:extLst>
                    <a:ext uri="{9D8B030D-6E8A-4147-A177-3AD203B41FA5}">
                      <a16:colId xmlns:a16="http://schemas.microsoft.com/office/drawing/2014/main" val="926042663"/>
                    </a:ext>
                  </a:extLst>
                </a:gridCol>
              </a:tblGrid>
              <a:tr h="405354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cap="all" baseline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September 16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cap="all" baseline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September 17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5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cap="all" baseline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September 18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5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cap="all" baseline="0" dirty="0">
                          <a:solidFill>
                            <a:schemeClr val="lt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September 19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5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cap="all" baseline="0" dirty="0">
                          <a:solidFill>
                            <a:schemeClr val="lt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September 20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130321"/>
                  </a:ext>
                </a:extLst>
              </a:tr>
              <a:tr h="3338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cap="all" baseline="0" dirty="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12:00–1:30 PM ET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cap="all" baseline="0" dirty="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12:00–1:00 PM ET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cap="all" baseline="0" dirty="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12:00–1:30 PM ET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all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12:00–1:00 PM ET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all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12:00–1:00 PM ET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476721"/>
                  </a:ext>
                </a:extLst>
              </a:tr>
              <a:tr h="1740638"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Starvation, Acute and Chronic Malnutrition: Adaptation or Resolution Across the Life Cycle </a:t>
                      </a:r>
                    </a:p>
                  </a:txBody>
                  <a:tcPr marR="45720" marT="91440" marB="0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Under-Recognized Malnutrition </a:t>
                      </a:r>
                      <a:b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</a:b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In the Post-Bariatric Surgery Population</a:t>
                      </a:r>
                      <a:r>
                        <a:rPr lang="en-US" sz="1400" b="1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</a:t>
                      </a: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Malnutrition in </a:t>
                      </a:r>
                      <a:b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</a:b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the Trauma </a:t>
                      </a:r>
                      <a:b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</a:b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and Emergency Surgery Settings: An Under- Recognized </a:t>
                      </a:r>
                      <a:b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</a:b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Issue</a:t>
                      </a: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Improving Health Equity Through Quality: </a:t>
                      </a:r>
                      <a:b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</a:b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The Global Malnutrition Composite Score</a:t>
                      </a:r>
                      <a:endParaRPr lang="en-US" sz="1400" b="1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  <a:p>
                      <a:endParaRPr lang="en-US" sz="1400" b="1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Nutrition Support Access: Breaking Down Barriers</a:t>
                      </a: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01586"/>
                  </a:ext>
                </a:extLst>
              </a:tr>
              <a:tr h="357665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1.5 CE Credits</a:t>
                      </a:r>
                    </a:p>
                  </a:txBody>
                  <a:tcPr marR="45720" marT="91440" marB="0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1.0 CE Credit</a:t>
                      </a: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1.5 CE Credits</a:t>
                      </a: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</a:t>
                      </a:r>
                      <a:endParaRPr lang="en-US" sz="13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1.0 CE Credit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1.0 CE Credit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R="45720" marT="9144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4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4086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475B5AA-E96C-650A-A2E3-4C4EBF4D2B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" t="35385" r="29127" b="35390"/>
          <a:stretch/>
        </p:blipFill>
        <p:spPr>
          <a:xfrm flipH="1">
            <a:off x="2631987" y="-250"/>
            <a:ext cx="5140412" cy="23774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7CA6F22-CEA3-5044-CCCB-554C7EFF97D7}"/>
              </a:ext>
            </a:extLst>
          </p:cNvPr>
          <p:cNvSpPr/>
          <p:nvPr userDrawn="1"/>
        </p:nvSpPr>
        <p:spPr>
          <a:xfrm>
            <a:off x="436232" y="9448124"/>
            <a:ext cx="6781672" cy="249592"/>
          </a:xfrm>
          <a:prstGeom prst="rect">
            <a:avLst/>
          </a:prstGeom>
        </p:spPr>
        <p:txBody>
          <a:bodyPr wrap="square" lIns="0">
            <a:noAutofit/>
          </a:bodyPr>
          <a:lstStyle/>
          <a:p>
            <a:r>
              <a:rPr lang="en-US" sz="800" dirty="0">
                <a:latin typeface="FranklinGothic URW" pitchFamily="2" charset="77"/>
              </a:rPr>
              <a:t>Malnutrition Awareness </a:t>
            </a:r>
            <a:r>
              <a:rPr lang="en-US" sz="800" dirty="0" err="1">
                <a:latin typeface="FranklinGothic URW" pitchFamily="2" charset="77"/>
              </a:rPr>
              <a:t>Week</a:t>
            </a:r>
            <a:r>
              <a:rPr lang="en-US" sz="800" baseline="30000" dirty="0" err="1">
                <a:latin typeface="FranklinGothic URW" pitchFamily="2" charset="77"/>
              </a:rPr>
              <a:t>TM</a:t>
            </a:r>
            <a:r>
              <a:rPr lang="en-US" sz="800" dirty="0">
                <a:latin typeface="FranklinGothic URW" pitchFamily="2" charset="77"/>
              </a:rPr>
              <a:t> is a trademark of the American Society for Parenteral and Enteral Nutrition (ASPEN).</a:t>
            </a:r>
            <a:endParaRPr lang="en-US" sz="800" dirty="0">
              <a:effectLst/>
              <a:latin typeface="FranklinGothic URW" pitchFamily="2" charset="77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3ECE8D-120C-5D9D-8F3A-77D384B365C6}"/>
              </a:ext>
            </a:extLst>
          </p:cNvPr>
          <p:cNvSpPr txBox="1">
            <a:spLocks/>
          </p:cNvSpPr>
          <p:nvPr userDrawn="1"/>
        </p:nvSpPr>
        <p:spPr>
          <a:xfrm>
            <a:off x="419101" y="7765972"/>
            <a:ext cx="3132992" cy="463628"/>
          </a:xfrm>
          <a:prstGeom prst="rect">
            <a:avLst/>
          </a:prstGeom>
        </p:spPr>
        <p:txBody>
          <a:bodyPr vert="horz" lIns="0" tIns="29146" rIns="58293" bIns="29146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938" lvl="0" indent="7938">
              <a:lnSpc>
                <a:spcPct val="100000"/>
              </a:lnSpc>
              <a:spcBef>
                <a:spcPts val="0"/>
              </a:spcBef>
            </a:pPr>
            <a:r>
              <a:rPr lang="en-US" sz="1000" i="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ASPEN, the American Society for Parenteral and Enteral Nutrition, is accredited to provide medical, pharmacy, nursing, and dietetic credits.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2AE849-3999-D95E-31B2-FBE4C09765C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2631990" cy="2377440"/>
          </a:xfrm>
          <a:prstGeom prst="rect">
            <a:avLst/>
          </a:prstGeom>
          <a:solidFill>
            <a:srgbClr val="6200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85C722-9CD8-FDB0-80B1-8F1941ECBB6E}"/>
              </a:ext>
            </a:extLst>
          </p:cNvPr>
          <p:cNvSpPr txBox="1"/>
          <p:nvPr userDrawn="1"/>
        </p:nvSpPr>
        <p:spPr>
          <a:xfrm>
            <a:off x="2835190" y="440856"/>
            <a:ext cx="4469907" cy="196285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dirty="0">
                <a:solidFill>
                  <a:srgbClr val="006958"/>
                </a:solidFill>
                <a:latin typeface="Franklin Gothic Heavy" panose="020B0603020102020204" pitchFamily="34" charset="0"/>
              </a:rPr>
              <a:t>EDUCATE. </a:t>
            </a:r>
            <a:r>
              <a:rPr lang="en-US" sz="4400" b="1" i="0" dirty="0">
                <a:solidFill>
                  <a:srgbClr val="62003F"/>
                </a:solidFill>
                <a:latin typeface="Franklin Gothic Heavy" panose="020B0603020102020204" pitchFamily="34" charset="0"/>
              </a:rPr>
              <a:t>EMPOWER.</a:t>
            </a:r>
            <a:br>
              <a:rPr lang="en-US" sz="4400" b="1" i="0" dirty="0">
                <a:solidFill>
                  <a:schemeClr val="accent6">
                    <a:lumMod val="40000"/>
                    <a:lumOff val="60000"/>
                  </a:schemeClr>
                </a:solidFill>
                <a:latin typeface="Franklin Gothic Heavy" panose="020B0603020102020204" pitchFamily="34" charset="0"/>
              </a:rPr>
            </a:br>
            <a:r>
              <a:rPr lang="en-US" sz="4400" b="1" i="0" dirty="0">
                <a:solidFill>
                  <a:srgbClr val="542E91"/>
                </a:solidFill>
                <a:latin typeface="Franklin Gothic Heavy" panose="020B0603020102020204" pitchFamily="34" charset="0"/>
              </a:rPr>
              <a:t>ELIMINATE.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AC1746-A79C-B811-30B5-4704C306EF35}"/>
              </a:ext>
            </a:extLst>
          </p:cNvPr>
          <p:cNvSpPr txBox="1"/>
          <p:nvPr userDrawn="1"/>
        </p:nvSpPr>
        <p:spPr>
          <a:xfrm>
            <a:off x="4875640" y="2041850"/>
            <a:ext cx="2452830" cy="36185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400" b="1" dirty="0">
                <a:solidFill>
                  <a:srgbClr val="006958"/>
                </a:solidFill>
                <a:latin typeface="+mj-lt"/>
                <a:cs typeface="Arial" panose="020B0604020202020204" pitchFamily="34" charset="0"/>
              </a:rPr>
              <a:t>#ASPENMAW24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E0B615-30B0-0150-21E0-121B234FC1C4}"/>
              </a:ext>
            </a:extLst>
          </p:cNvPr>
          <p:cNvSpPr txBox="1"/>
          <p:nvPr userDrawn="1"/>
        </p:nvSpPr>
        <p:spPr>
          <a:xfrm>
            <a:off x="2845294" y="127342"/>
            <a:ext cx="4469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16-20, 2024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3DF770-FCB9-390E-1A08-A56F8427A340}"/>
              </a:ext>
            </a:extLst>
          </p:cNvPr>
          <p:cNvSpPr txBox="1"/>
          <p:nvPr/>
        </p:nvSpPr>
        <p:spPr>
          <a:xfrm>
            <a:off x="419100" y="5850855"/>
            <a:ext cx="44565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Webinar schedule and topics subject to change.       </a:t>
            </a:r>
            <a:r>
              <a:rPr lang="en-US" sz="1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Pediatric Content Included. 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B6A8622-B50F-2968-E571-1C759BF8B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08181" y="5791825"/>
            <a:ext cx="274320" cy="274320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5643BA53-1DAB-B7FF-6323-70B78E29B1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7984" y="5342832"/>
            <a:ext cx="274320" cy="27432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3DECF4F7-8B7D-780E-63FE-D9CAE28B11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7819" y="5342832"/>
            <a:ext cx="274320" cy="274320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7FE9A4A5-CFCA-E740-F9B7-1110B63FD668}"/>
              </a:ext>
            </a:extLst>
          </p:cNvPr>
          <p:cNvSpPr txBox="1">
            <a:spLocks/>
          </p:cNvSpPr>
          <p:nvPr userDrawn="1"/>
        </p:nvSpPr>
        <p:spPr>
          <a:xfrm>
            <a:off x="436232" y="6328947"/>
            <a:ext cx="3329762" cy="1392544"/>
          </a:xfrm>
          <a:prstGeom prst="rect">
            <a:avLst/>
          </a:prstGeom>
        </p:spPr>
        <p:txBody>
          <a:bodyPr vert="horz" lIns="0" tIns="29146" rIns="58293" bIns="29146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6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nutritioncare.org</a:t>
            </a:r>
            <a:r>
              <a:rPr lang="en-US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/MAW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register for the webinars and access complimentary practice tools, videos, podcasts, and other resources addressing malnutrition.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37FAD1-5A06-ADE8-9D7B-F59330C110C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98125" y="-32030"/>
            <a:ext cx="2435739" cy="243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45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64" userDrawn="1">
          <p15:clr>
            <a:srgbClr val="FBAE40"/>
          </p15:clr>
        </p15:guide>
        <p15:guide id="3" pos="46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3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BCF6ED6-A80C-ED37-1E04-BAC393CE9280}"/>
              </a:ext>
            </a:extLst>
          </p:cNvPr>
          <p:cNvSpPr txBox="1"/>
          <p:nvPr/>
        </p:nvSpPr>
        <p:spPr>
          <a:xfrm>
            <a:off x="4003607" y="6326370"/>
            <a:ext cx="3311593" cy="2246769"/>
          </a:xfrm>
          <a:prstGeom prst="rect">
            <a:avLst/>
          </a:prstGeom>
          <a:solidFill>
            <a:srgbClr val="EAE3F0"/>
          </a:solidFill>
        </p:spPr>
        <p:txBody>
          <a:bodyPr wrap="square" lIns="137160" tIns="137160" bIns="137160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[Institution Name] is an official  ambassador for ASPEN Malnutrition Awareness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r>
              <a:rPr lang="en-US" sz="1050" baseline="50000" dirty="0" err="1"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[Institution Name] members can use the code </a:t>
            </a:r>
            <a:r>
              <a:rPr lang="en-US" sz="1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[MAW Ambassador Code</a:t>
            </a:r>
            <a:r>
              <a:rPr lang="en-US" sz="1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complimentary registration to the webinars.</a:t>
            </a:r>
          </a:p>
        </p:txBody>
      </p:sp>
    </p:spTree>
    <p:extLst>
      <p:ext uri="{BB962C8B-B14F-4D97-AF65-F5344CB8AC3E}">
        <p14:creationId xmlns:p14="http://schemas.microsoft.com/office/powerpoint/2010/main" val="2935873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N MAW24">
      <a:dk1>
        <a:srgbClr val="000000"/>
      </a:dk1>
      <a:lt1>
        <a:srgbClr val="FFFFFF"/>
      </a:lt1>
      <a:dk2>
        <a:srgbClr val="262626"/>
      </a:dk2>
      <a:lt2>
        <a:srgbClr val="CCCCCC"/>
      </a:lt2>
      <a:accent1>
        <a:srgbClr val="61003F"/>
      </a:accent1>
      <a:accent2>
        <a:srgbClr val="006958"/>
      </a:accent2>
      <a:accent3>
        <a:srgbClr val="542E91"/>
      </a:accent3>
      <a:accent4>
        <a:srgbClr val="F37101"/>
      </a:accent4>
      <a:accent5>
        <a:srgbClr val="F7931D"/>
      </a:accent5>
      <a:accent6>
        <a:srgbClr val="FDB913"/>
      </a:accent6>
      <a:hlink>
        <a:srgbClr val="0970B9"/>
      </a:hlink>
      <a:folHlink>
        <a:srgbClr val="53A0D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 xmlns="3b36458f-a9a6-4920-bc19-8165e8b669cf" xsi:nil="true"/>
    <TaxCatchAll xmlns="ff118141-a8e4-4b4d-adf8-c71d590b0e51" xsi:nil="true"/>
    <lcf76f155ced4ddcb4097134ff3c332f xmlns="3b36458f-a9a6-4920-bc19-8165e8b669c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E97D8D0055740A0B559B96A876F3E" ma:contentTypeVersion="18" ma:contentTypeDescription="Create a new document." ma:contentTypeScope="" ma:versionID="f63af862b84183f753ef8c2701a86f27">
  <xsd:schema xmlns:xsd="http://www.w3.org/2001/XMLSchema" xmlns:xs="http://www.w3.org/2001/XMLSchema" xmlns:p="http://schemas.microsoft.com/office/2006/metadata/properties" xmlns:ns2="3b36458f-a9a6-4920-bc19-8165e8b669cf" xmlns:ns3="ff118141-a8e4-4b4d-adf8-c71d590b0e51" targetNamespace="http://schemas.microsoft.com/office/2006/metadata/properties" ma:root="true" ma:fieldsID="0d5229971c0d65bdf5b67c6b52473497" ns2:_="" ns3:_="">
    <xsd:import namespace="3b36458f-a9a6-4920-bc19-8165e8b669cf"/>
    <xsd:import namespace="ff118141-a8e4-4b4d-adf8-c71d590b0e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umbe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6458f-a9a6-4920-bc19-8165e8b669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01a92b0-102d-4a06-b65b-f49356077b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2" nillable="true" ma:displayName="Number" ma:format="Dropdown" ma:internalName="Number" ma:percentage="FALSE">
      <xsd:simpleType>
        <xsd:restriction base="dms:Number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118141-a8e4-4b4d-adf8-c71d590b0e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27d7c90-10b3-4dbb-be66-4cf489773dab}" ma:internalName="TaxCatchAll" ma:showField="CatchAllData" ma:web="ff118141-a8e4-4b4d-adf8-c71d590b0e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ADAB5E-6025-451C-AA25-02C53B30E3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9C15CA-7FA2-40CF-8502-827DFDAB2723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f118141-a8e4-4b4d-adf8-c71d590b0e51"/>
    <ds:schemaRef ds:uri="3b36458f-a9a6-4920-bc19-8165e8b669cf"/>
  </ds:schemaRefs>
</ds:datastoreItem>
</file>

<file path=customXml/itemProps3.xml><?xml version="1.0" encoding="utf-8"?>
<ds:datastoreItem xmlns:ds="http://schemas.openxmlformats.org/officeDocument/2006/customXml" ds:itemID="{26CD2AF2-1019-4165-9EDA-82DB9EBCA1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36458f-a9a6-4920-bc19-8165e8b669cf"/>
    <ds:schemaRef ds:uri="ff118141-a8e4-4b4d-adf8-c71d590b0e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36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Franklin Gothic Book</vt:lpstr>
      <vt:lpstr>Franklin Gothic Heavy</vt:lpstr>
      <vt:lpstr>Franklin Gothic Medium</vt:lpstr>
      <vt:lpstr>FranklinGothic URW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Peggi Guenter</dc:creator>
  <cp:lastModifiedBy>Valerie Bloom</cp:lastModifiedBy>
  <cp:revision>397</cp:revision>
  <cp:lastPrinted>2022-05-25T17:52:14Z</cp:lastPrinted>
  <dcterms:created xsi:type="dcterms:W3CDTF">2018-06-04T15:56:44Z</dcterms:created>
  <dcterms:modified xsi:type="dcterms:W3CDTF">2024-05-30T17:16:50Z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0x01010038BE97D8D0055740A0B559B96A876F3E</vt:lpwstr>
  </property>
  <property fmtid="{D5CDD505-2E9C-101B-9397-08002B2CF9AE}" pid="3" name="MediaServiceImageTags">
    <vt:lpwstr/>
  </property>
</Properties>
</file>