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87" r:id="rId2"/>
    <p:sldId id="328" r:id="rId3"/>
    <p:sldId id="386" r:id="rId4"/>
    <p:sldId id="342" r:id="rId5"/>
    <p:sldId id="345" r:id="rId6"/>
    <p:sldId id="344" r:id="rId7"/>
    <p:sldId id="353" r:id="rId8"/>
    <p:sldId id="380" r:id="rId9"/>
    <p:sldId id="383" r:id="rId10"/>
    <p:sldId id="352" r:id="rId11"/>
    <p:sldId id="364" r:id="rId12"/>
    <p:sldId id="381" r:id="rId13"/>
    <p:sldId id="376" r:id="rId14"/>
    <p:sldId id="356" r:id="rId15"/>
    <p:sldId id="379" r:id="rId16"/>
    <p:sldId id="332" r:id="rId17"/>
    <p:sldId id="333" r:id="rId18"/>
    <p:sldId id="366" r:id="rId19"/>
    <p:sldId id="382" r:id="rId20"/>
    <p:sldId id="384" r:id="rId21"/>
    <p:sldId id="375" r:id="rId22"/>
    <p:sldId id="377" r:id="rId23"/>
    <p:sldId id="385" r:id="rId24"/>
    <p:sldId id="358" r:id="rId25"/>
    <p:sldId id="357" r:id="rId26"/>
    <p:sldId id="365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6646"/>
  </p:normalViewPr>
  <p:slideViewPr>
    <p:cSldViewPr snapToGrid="0" snapToObjects="1">
      <p:cViewPr varScale="1">
        <p:scale>
          <a:sx n="114" d="100"/>
          <a:sy n="114" d="100"/>
        </p:scale>
        <p:origin x="20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C1E85-8DA2-5D45-B275-E43EDD88D374}" type="doc">
      <dgm:prSet loTypeId="urn:microsoft.com/office/officeart/2008/layout/AccentedPicture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71108665-3174-1944-9D29-7716AD2638C2}">
      <dgm:prSet phldrT="[Texto]"/>
      <dgm:spPr/>
      <dgm:t>
        <a:bodyPr/>
        <a:lstStyle/>
        <a:p>
          <a:r>
            <a:rPr lang="en-US" b="1" i="0" noProof="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HRBA</a:t>
          </a:r>
          <a:r>
            <a:rPr lang="en-US" b="1" i="0" noProof="0" dirty="0">
              <a:solidFill>
                <a:srgbClr val="FF0000"/>
              </a:solidFill>
              <a:latin typeface="Avenir Black" panose="02000503020000020003" pitchFamily="2" charset="0"/>
            </a:rPr>
            <a:t>*</a:t>
          </a:r>
        </a:p>
        <a:p>
          <a:r>
            <a:rPr lang="en-US" b="1" i="0" noProof="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4 Pillars</a:t>
          </a:r>
        </a:p>
      </dgm:t>
    </dgm:pt>
    <dgm:pt modelId="{B03D50C5-2D8F-F94D-89C0-A7662D84A8F3}" type="parTrans" cxnId="{6C2702E1-C783-C241-92F8-D08AC9184FCB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1AD6AB14-6695-E94D-851D-DAD0F9451875}" type="sibTrans" cxnId="{6C2702E1-C783-C241-92F8-D08AC9184FC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0" i="0" noProof="0" dirty="0">
            <a:solidFill>
              <a:schemeClr val="accent1">
                <a:lumMod val="20000"/>
                <a:lumOff val="80000"/>
              </a:schemeClr>
            </a:solidFill>
            <a:latin typeface="Avenir Book" panose="02000503020000020003" pitchFamily="2" charset="0"/>
          </a:endParaRPr>
        </a:p>
      </dgm:t>
    </dgm:pt>
    <dgm:pt modelId="{351553C2-496C-7E40-9D7F-49F69F776B94}">
      <dgm:prSet phldrT="[Texto]" custT="1"/>
      <dgm:spPr/>
      <dgm:t>
        <a:bodyPr/>
        <a:lstStyle/>
        <a:p>
          <a:r>
            <a:rPr lang="en-US" sz="4000" b="0" i="0" noProof="0" dirty="0">
              <a:latin typeface="Avenir Book" panose="02000503020000020003" pitchFamily="2" charset="0"/>
            </a:rPr>
            <a:t>Clinicians</a:t>
          </a:r>
        </a:p>
      </dgm:t>
    </dgm:pt>
    <dgm:pt modelId="{62F74C54-B3A2-FA49-B80D-51D3C7E2FBAE}" type="parTrans" cxnId="{C4B0D5DF-B445-C44C-B04B-3EFA11C24CA7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A256474F-8D8C-1245-950A-3B9ABA1609C6}" type="sibTrans" cxnId="{C4B0D5DF-B445-C44C-B04B-3EFA11C24CA7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F82CA590-B0D9-7644-B57C-007609FB594F}">
      <dgm:prSet phldrT="[Texto]" custT="1"/>
      <dgm:spPr/>
      <dgm:t>
        <a:bodyPr/>
        <a:lstStyle/>
        <a:p>
          <a:r>
            <a:rPr lang="en-US" sz="4000" b="0" i="0" noProof="0" dirty="0">
              <a:latin typeface="Avenir Book" panose="02000503020000020003" pitchFamily="2" charset="0"/>
            </a:rPr>
            <a:t>Societies</a:t>
          </a:r>
        </a:p>
      </dgm:t>
    </dgm:pt>
    <dgm:pt modelId="{24001871-C0AF-C642-8B8A-4D53F7EBBDA3}" type="parTrans" cxnId="{53AA2D0A-457C-4A47-BB93-BF938A3A26F8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5BD6096E-2C35-404C-863B-8461CE9EEB8D}" type="sibTrans" cxnId="{53AA2D0A-457C-4A47-BB93-BF938A3A26F8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5D21E2A6-F249-8D46-9D6A-28048EA43D37}">
      <dgm:prSet phldrT="[Texto]" custT="1"/>
      <dgm:spPr/>
      <dgm:t>
        <a:bodyPr/>
        <a:lstStyle/>
        <a:p>
          <a:r>
            <a:rPr lang="en-US" sz="4000" b="0" i="0" noProof="0" dirty="0">
              <a:latin typeface="Avenir Book" panose="02000503020000020003" pitchFamily="2" charset="0"/>
            </a:rPr>
            <a:t>Policymakers </a:t>
          </a:r>
        </a:p>
      </dgm:t>
    </dgm:pt>
    <dgm:pt modelId="{DE1F3C76-EA53-5647-9E3E-7FC8E99A017A}" type="parTrans" cxnId="{D70E4E86-5FD8-9545-9214-78C86E964F45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40DAE29E-0C24-D948-9B28-7904C17EC1CD}" type="sibTrans" cxnId="{D70E4E86-5FD8-9545-9214-78C86E964F45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0300E938-AB58-C84D-8658-21C15DDB876B}">
      <dgm:prSet custT="1"/>
      <dgm:spPr/>
      <dgm:t>
        <a:bodyPr/>
        <a:lstStyle/>
        <a:p>
          <a:r>
            <a:rPr lang="en-US" sz="4000" b="0" i="0" noProof="0" dirty="0">
              <a:latin typeface="Avenir Book" panose="02000503020000020003" pitchFamily="2" charset="0"/>
            </a:rPr>
            <a:t>Patients </a:t>
          </a:r>
        </a:p>
      </dgm:t>
    </dgm:pt>
    <dgm:pt modelId="{568AB786-7FF4-D543-9BA8-51730D93FF0D}" type="parTrans" cxnId="{80F3EC2E-1A83-C748-9F0A-7B7188F9D521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820EA17E-FCE6-2F44-9765-B42CEB3A0BFF}" type="sibTrans" cxnId="{80F3EC2E-1A83-C748-9F0A-7B7188F9D521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837A6BB9-FA90-8540-B8D4-408140FFD0CA}" type="pres">
      <dgm:prSet presAssocID="{69CC1E85-8DA2-5D45-B275-E43EDD88D374}" presName="Name0" presStyleCnt="0">
        <dgm:presLayoutVars>
          <dgm:dir/>
        </dgm:presLayoutVars>
      </dgm:prSet>
      <dgm:spPr/>
    </dgm:pt>
    <dgm:pt modelId="{EE540997-25A6-A44A-9FD5-49195A74AA1B}" type="pres">
      <dgm:prSet presAssocID="{1AD6AB14-6695-E94D-851D-DAD0F9451875}" presName="picture_1" presStyleLbl="bgImgPlace1" presStyleIdx="0" presStyleCnt="1" custLinFactNeighborX="11765" custLinFactNeighborY="1825"/>
      <dgm:spPr/>
    </dgm:pt>
    <dgm:pt modelId="{1416B7D5-10E3-E940-B2B2-C44DBC94FB56}" type="pres">
      <dgm:prSet presAssocID="{71108665-3174-1944-9D29-7716AD2638C2}" presName="text_1" presStyleLbl="node1" presStyleIdx="0" presStyleCnt="0" custLinFactNeighborX="11020" custLinFactNeighborY="-51183">
        <dgm:presLayoutVars>
          <dgm:bulletEnabled val="1"/>
        </dgm:presLayoutVars>
      </dgm:prSet>
      <dgm:spPr/>
    </dgm:pt>
    <dgm:pt modelId="{2B97F82F-6D82-1540-956C-1B5E5EC227D8}" type="pres">
      <dgm:prSet presAssocID="{69CC1E85-8DA2-5D45-B275-E43EDD88D374}" presName="linV" presStyleCnt="0"/>
      <dgm:spPr/>
    </dgm:pt>
    <dgm:pt modelId="{64EA4258-9E01-A949-B797-8C4579DCD201}" type="pres">
      <dgm:prSet presAssocID="{0300E938-AB58-C84D-8658-21C15DDB876B}" presName="pair" presStyleCnt="0"/>
      <dgm:spPr/>
    </dgm:pt>
    <dgm:pt modelId="{A311D074-395C-B04A-A62B-24337E210D70}" type="pres">
      <dgm:prSet presAssocID="{0300E938-AB58-C84D-8658-21C15DDB876B}" presName="spaceH" presStyleLbl="node1" presStyleIdx="0" presStyleCnt="0"/>
      <dgm:spPr/>
    </dgm:pt>
    <dgm:pt modelId="{77859930-F334-A740-B774-7EB15690EB3A}" type="pres">
      <dgm:prSet presAssocID="{0300E938-AB58-C84D-8658-21C15DDB876B}" presName="desPictures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7D7F5EF1-9074-AF49-A600-14361DEB81A4}" type="pres">
      <dgm:prSet presAssocID="{0300E938-AB58-C84D-8658-21C15DDB876B}" presName="desTextWrapper" presStyleCnt="0"/>
      <dgm:spPr/>
    </dgm:pt>
    <dgm:pt modelId="{29FD2423-217A-D643-AF25-2566D78242ED}" type="pres">
      <dgm:prSet presAssocID="{0300E938-AB58-C84D-8658-21C15DDB876B}" presName="desText" presStyleLbl="revTx" presStyleIdx="0" presStyleCnt="4">
        <dgm:presLayoutVars>
          <dgm:bulletEnabled val="1"/>
        </dgm:presLayoutVars>
      </dgm:prSet>
      <dgm:spPr/>
    </dgm:pt>
    <dgm:pt modelId="{913E64B8-6E6D-7E4E-9937-1874D9A158B8}" type="pres">
      <dgm:prSet presAssocID="{820EA17E-FCE6-2F44-9765-B42CEB3A0BFF}" presName="spaceV" presStyleCnt="0"/>
      <dgm:spPr/>
    </dgm:pt>
    <dgm:pt modelId="{1724B473-48D6-0148-AEC6-6A5B3E3230C8}" type="pres">
      <dgm:prSet presAssocID="{351553C2-496C-7E40-9D7F-49F69F776B94}" presName="pair" presStyleCnt="0"/>
      <dgm:spPr/>
    </dgm:pt>
    <dgm:pt modelId="{B20597EE-3BC9-4641-AD17-E17853FFFCB4}" type="pres">
      <dgm:prSet presAssocID="{351553C2-496C-7E40-9D7F-49F69F776B94}" presName="spaceH" presStyleLbl="node1" presStyleIdx="0" presStyleCnt="0"/>
      <dgm:spPr/>
    </dgm:pt>
    <dgm:pt modelId="{FDA8D875-72CF-2D41-9BB4-D4A9DFB942FC}" type="pres">
      <dgm:prSet presAssocID="{351553C2-496C-7E40-9D7F-49F69F776B94}" presName="desPictures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5C90CB47-A656-374E-9FFB-EC5381BA38C7}" type="pres">
      <dgm:prSet presAssocID="{351553C2-496C-7E40-9D7F-49F69F776B94}" presName="desTextWrapper" presStyleCnt="0"/>
      <dgm:spPr/>
    </dgm:pt>
    <dgm:pt modelId="{4675C5D0-0D2D-B74F-B34E-AD13D253D5F2}" type="pres">
      <dgm:prSet presAssocID="{351553C2-496C-7E40-9D7F-49F69F776B94}" presName="desText" presStyleLbl="revTx" presStyleIdx="1" presStyleCnt="4">
        <dgm:presLayoutVars>
          <dgm:bulletEnabled val="1"/>
        </dgm:presLayoutVars>
      </dgm:prSet>
      <dgm:spPr/>
    </dgm:pt>
    <dgm:pt modelId="{C84EA4BD-5505-954F-94A8-CD5B0F10B5B4}" type="pres">
      <dgm:prSet presAssocID="{A256474F-8D8C-1245-950A-3B9ABA1609C6}" presName="spaceV" presStyleCnt="0"/>
      <dgm:spPr/>
    </dgm:pt>
    <dgm:pt modelId="{A5F5338E-AA6F-A440-8F8E-B0535A658833}" type="pres">
      <dgm:prSet presAssocID="{F82CA590-B0D9-7644-B57C-007609FB594F}" presName="pair" presStyleCnt="0"/>
      <dgm:spPr/>
    </dgm:pt>
    <dgm:pt modelId="{7627ECFD-1AA8-EB4B-8F7F-C3EB46F1A3A6}" type="pres">
      <dgm:prSet presAssocID="{F82CA590-B0D9-7644-B57C-007609FB594F}" presName="spaceH" presStyleLbl="node1" presStyleIdx="0" presStyleCnt="0"/>
      <dgm:spPr/>
    </dgm:pt>
    <dgm:pt modelId="{24601089-BAF4-9F46-9D0C-AFF039E18F7F}" type="pres">
      <dgm:prSet presAssocID="{F82CA590-B0D9-7644-B57C-007609FB594F}" presName="desPictures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CED4890B-DC02-2345-8169-44FEB6EDF434}" type="pres">
      <dgm:prSet presAssocID="{F82CA590-B0D9-7644-B57C-007609FB594F}" presName="desTextWrapper" presStyleCnt="0"/>
      <dgm:spPr/>
    </dgm:pt>
    <dgm:pt modelId="{9F08F3E3-FE55-D44C-BC78-742D0D17F000}" type="pres">
      <dgm:prSet presAssocID="{F82CA590-B0D9-7644-B57C-007609FB594F}" presName="desText" presStyleLbl="revTx" presStyleIdx="2" presStyleCnt="4">
        <dgm:presLayoutVars>
          <dgm:bulletEnabled val="1"/>
        </dgm:presLayoutVars>
      </dgm:prSet>
      <dgm:spPr/>
    </dgm:pt>
    <dgm:pt modelId="{1251E88C-945F-364B-9E88-06610AC2FCC6}" type="pres">
      <dgm:prSet presAssocID="{5BD6096E-2C35-404C-863B-8461CE9EEB8D}" presName="spaceV" presStyleCnt="0"/>
      <dgm:spPr/>
    </dgm:pt>
    <dgm:pt modelId="{36D8F1D3-7AE0-1049-95F6-5C5223B83239}" type="pres">
      <dgm:prSet presAssocID="{5D21E2A6-F249-8D46-9D6A-28048EA43D37}" presName="pair" presStyleCnt="0"/>
      <dgm:spPr/>
    </dgm:pt>
    <dgm:pt modelId="{4DF03038-8C2B-A643-8BFD-2420D0C3A514}" type="pres">
      <dgm:prSet presAssocID="{5D21E2A6-F249-8D46-9D6A-28048EA43D37}" presName="spaceH" presStyleLbl="node1" presStyleIdx="0" presStyleCnt="0"/>
      <dgm:spPr/>
    </dgm:pt>
    <dgm:pt modelId="{1376EDFF-1F57-F949-9871-5D6B329E6803}" type="pres">
      <dgm:prSet presAssocID="{5D21E2A6-F249-8D46-9D6A-28048EA43D37}" presName="desPictures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E3A7B904-12AB-6C4F-A983-54060560BD10}" type="pres">
      <dgm:prSet presAssocID="{5D21E2A6-F249-8D46-9D6A-28048EA43D37}" presName="desTextWrapper" presStyleCnt="0"/>
      <dgm:spPr/>
    </dgm:pt>
    <dgm:pt modelId="{7261323B-F3EC-0041-804D-E824D8A46925}" type="pres">
      <dgm:prSet presAssocID="{5D21E2A6-F249-8D46-9D6A-28048EA43D37}" presName="desText" presStyleLbl="revTx" presStyleIdx="3" presStyleCnt="4">
        <dgm:presLayoutVars>
          <dgm:bulletEnabled val="1"/>
        </dgm:presLayoutVars>
      </dgm:prSet>
      <dgm:spPr/>
    </dgm:pt>
    <dgm:pt modelId="{282389AD-A553-AD41-A011-4032D85E98FB}" type="pres">
      <dgm:prSet presAssocID="{69CC1E85-8DA2-5D45-B275-E43EDD88D374}" presName="maxNode" presStyleCnt="0"/>
      <dgm:spPr/>
    </dgm:pt>
    <dgm:pt modelId="{A46DA327-3D42-1D47-BBB5-930C4B29374B}" type="pres">
      <dgm:prSet presAssocID="{69CC1E85-8DA2-5D45-B275-E43EDD88D374}" presName="Name33" presStyleCnt="0"/>
      <dgm:spPr/>
    </dgm:pt>
  </dgm:ptLst>
  <dgm:cxnLst>
    <dgm:cxn modelId="{2E1AF203-781D-3A4E-A895-C46BC7F8C9F5}" type="presOf" srcId="{5D21E2A6-F249-8D46-9D6A-28048EA43D37}" destId="{7261323B-F3EC-0041-804D-E824D8A46925}" srcOrd="0" destOrd="0" presId="urn:microsoft.com/office/officeart/2008/layout/AccentedPicture"/>
    <dgm:cxn modelId="{53AA2D0A-457C-4A47-BB93-BF938A3A26F8}" srcId="{69CC1E85-8DA2-5D45-B275-E43EDD88D374}" destId="{F82CA590-B0D9-7644-B57C-007609FB594F}" srcOrd="3" destOrd="0" parTransId="{24001871-C0AF-C642-8B8A-4D53F7EBBDA3}" sibTransId="{5BD6096E-2C35-404C-863B-8461CE9EEB8D}"/>
    <dgm:cxn modelId="{80F3EC2E-1A83-C748-9F0A-7B7188F9D521}" srcId="{69CC1E85-8DA2-5D45-B275-E43EDD88D374}" destId="{0300E938-AB58-C84D-8658-21C15DDB876B}" srcOrd="1" destOrd="0" parTransId="{568AB786-7FF4-D543-9BA8-51730D93FF0D}" sibTransId="{820EA17E-FCE6-2F44-9765-B42CEB3A0BFF}"/>
    <dgm:cxn modelId="{AAFB8631-8FF1-7945-862A-C6FDB3D620ED}" type="presOf" srcId="{F82CA590-B0D9-7644-B57C-007609FB594F}" destId="{9F08F3E3-FE55-D44C-BC78-742D0D17F000}" srcOrd="0" destOrd="0" presId="urn:microsoft.com/office/officeart/2008/layout/AccentedPicture"/>
    <dgm:cxn modelId="{6A21BA53-137A-B949-B50B-05F9E3D3F499}" type="presOf" srcId="{71108665-3174-1944-9D29-7716AD2638C2}" destId="{1416B7D5-10E3-E940-B2B2-C44DBC94FB56}" srcOrd="0" destOrd="0" presId="urn:microsoft.com/office/officeart/2008/layout/AccentedPicture"/>
    <dgm:cxn modelId="{B650FC56-A867-E74B-A477-A28DA8D2AEB3}" type="presOf" srcId="{0300E938-AB58-C84D-8658-21C15DDB876B}" destId="{29FD2423-217A-D643-AF25-2566D78242ED}" srcOrd="0" destOrd="0" presId="urn:microsoft.com/office/officeart/2008/layout/AccentedPicture"/>
    <dgm:cxn modelId="{D70E4E86-5FD8-9545-9214-78C86E964F45}" srcId="{69CC1E85-8DA2-5D45-B275-E43EDD88D374}" destId="{5D21E2A6-F249-8D46-9D6A-28048EA43D37}" srcOrd="4" destOrd="0" parTransId="{DE1F3C76-EA53-5647-9E3E-7FC8E99A017A}" sibTransId="{40DAE29E-0C24-D948-9B28-7904C17EC1CD}"/>
    <dgm:cxn modelId="{741DD4C4-0BA6-CA4C-983E-F74282382D79}" type="presOf" srcId="{351553C2-496C-7E40-9D7F-49F69F776B94}" destId="{4675C5D0-0D2D-B74F-B34E-AD13D253D5F2}" srcOrd="0" destOrd="0" presId="urn:microsoft.com/office/officeart/2008/layout/AccentedPicture"/>
    <dgm:cxn modelId="{63D536DC-C882-CF4C-97CB-8FFAB6077E65}" type="presOf" srcId="{69CC1E85-8DA2-5D45-B275-E43EDD88D374}" destId="{837A6BB9-FA90-8540-B8D4-408140FFD0CA}" srcOrd="0" destOrd="0" presId="urn:microsoft.com/office/officeart/2008/layout/AccentedPicture"/>
    <dgm:cxn modelId="{C4B0D5DF-B445-C44C-B04B-3EFA11C24CA7}" srcId="{69CC1E85-8DA2-5D45-B275-E43EDD88D374}" destId="{351553C2-496C-7E40-9D7F-49F69F776B94}" srcOrd="2" destOrd="0" parTransId="{62F74C54-B3A2-FA49-B80D-51D3C7E2FBAE}" sibTransId="{A256474F-8D8C-1245-950A-3B9ABA1609C6}"/>
    <dgm:cxn modelId="{6C2702E1-C783-C241-92F8-D08AC9184FCB}" srcId="{69CC1E85-8DA2-5D45-B275-E43EDD88D374}" destId="{71108665-3174-1944-9D29-7716AD2638C2}" srcOrd="0" destOrd="0" parTransId="{B03D50C5-2D8F-F94D-89C0-A7662D84A8F3}" sibTransId="{1AD6AB14-6695-E94D-851D-DAD0F9451875}"/>
    <dgm:cxn modelId="{7D4906EE-CD4D-324C-9741-124AC9C0647D}" type="presOf" srcId="{1AD6AB14-6695-E94D-851D-DAD0F9451875}" destId="{EE540997-25A6-A44A-9FD5-49195A74AA1B}" srcOrd="0" destOrd="0" presId="urn:microsoft.com/office/officeart/2008/layout/AccentedPicture"/>
    <dgm:cxn modelId="{D2472963-8651-834D-8546-8B568D73C490}" type="presParOf" srcId="{837A6BB9-FA90-8540-B8D4-408140FFD0CA}" destId="{EE540997-25A6-A44A-9FD5-49195A74AA1B}" srcOrd="0" destOrd="0" presId="urn:microsoft.com/office/officeart/2008/layout/AccentedPicture"/>
    <dgm:cxn modelId="{7318B241-E891-AE41-A2F8-2A5883008CF8}" type="presParOf" srcId="{837A6BB9-FA90-8540-B8D4-408140FFD0CA}" destId="{1416B7D5-10E3-E940-B2B2-C44DBC94FB56}" srcOrd="1" destOrd="0" presId="urn:microsoft.com/office/officeart/2008/layout/AccentedPicture"/>
    <dgm:cxn modelId="{984D2B09-1B94-8442-A9E4-1CD05C03637E}" type="presParOf" srcId="{837A6BB9-FA90-8540-B8D4-408140FFD0CA}" destId="{2B97F82F-6D82-1540-956C-1B5E5EC227D8}" srcOrd="2" destOrd="0" presId="urn:microsoft.com/office/officeart/2008/layout/AccentedPicture"/>
    <dgm:cxn modelId="{D06F63D0-509D-F74A-8813-2A5D55BC7743}" type="presParOf" srcId="{2B97F82F-6D82-1540-956C-1B5E5EC227D8}" destId="{64EA4258-9E01-A949-B797-8C4579DCD201}" srcOrd="0" destOrd="0" presId="urn:microsoft.com/office/officeart/2008/layout/AccentedPicture"/>
    <dgm:cxn modelId="{9A134F10-D716-5C4A-BEFD-B726203CD4EF}" type="presParOf" srcId="{64EA4258-9E01-A949-B797-8C4579DCD201}" destId="{A311D074-395C-B04A-A62B-24337E210D70}" srcOrd="0" destOrd="0" presId="urn:microsoft.com/office/officeart/2008/layout/AccentedPicture"/>
    <dgm:cxn modelId="{4FC7A357-45D8-E74B-BE95-2563FFF5E5F8}" type="presParOf" srcId="{64EA4258-9E01-A949-B797-8C4579DCD201}" destId="{77859930-F334-A740-B774-7EB15690EB3A}" srcOrd="1" destOrd="0" presId="urn:microsoft.com/office/officeart/2008/layout/AccentedPicture"/>
    <dgm:cxn modelId="{2059676B-8E66-3747-B389-ED90B2283C35}" type="presParOf" srcId="{64EA4258-9E01-A949-B797-8C4579DCD201}" destId="{7D7F5EF1-9074-AF49-A600-14361DEB81A4}" srcOrd="2" destOrd="0" presId="urn:microsoft.com/office/officeart/2008/layout/AccentedPicture"/>
    <dgm:cxn modelId="{B7ABF2D4-38EC-C24C-AAC7-5122BF74C677}" type="presParOf" srcId="{7D7F5EF1-9074-AF49-A600-14361DEB81A4}" destId="{29FD2423-217A-D643-AF25-2566D78242ED}" srcOrd="0" destOrd="0" presId="urn:microsoft.com/office/officeart/2008/layout/AccentedPicture"/>
    <dgm:cxn modelId="{1A71BCFD-21D3-6542-A60F-33622A44E33F}" type="presParOf" srcId="{2B97F82F-6D82-1540-956C-1B5E5EC227D8}" destId="{913E64B8-6E6D-7E4E-9937-1874D9A158B8}" srcOrd="1" destOrd="0" presId="urn:microsoft.com/office/officeart/2008/layout/AccentedPicture"/>
    <dgm:cxn modelId="{76B5C9A2-F469-3847-9897-1485EF0E22A6}" type="presParOf" srcId="{2B97F82F-6D82-1540-956C-1B5E5EC227D8}" destId="{1724B473-48D6-0148-AEC6-6A5B3E3230C8}" srcOrd="2" destOrd="0" presId="urn:microsoft.com/office/officeart/2008/layout/AccentedPicture"/>
    <dgm:cxn modelId="{D3BB1B70-3FFD-534D-B0BA-BF110E4EE358}" type="presParOf" srcId="{1724B473-48D6-0148-AEC6-6A5B3E3230C8}" destId="{B20597EE-3BC9-4641-AD17-E17853FFFCB4}" srcOrd="0" destOrd="0" presId="urn:microsoft.com/office/officeart/2008/layout/AccentedPicture"/>
    <dgm:cxn modelId="{EB85B9DD-FCB9-534B-81D0-23C26BA76A3D}" type="presParOf" srcId="{1724B473-48D6-0148-AEC6-6A5B3E3230C8}" destId="{FDA8D875-72CF-2D41-9BB4-D4A9DFB942FC}" srcOrd="1" destOrd="0" presId="urn:microsoft.com/office/officeart/2008/layout/AccentedPicture"/>
    <dgm:cxn modelId="{C1E8ABCB-4AA9-0D4F-BF28-AFCB1A01E4ED}" type="presParOf" srcId="{1724B473-48D6-0148-AEC6-6A5B3E3230C8}" destId="{5C90CB47-A656-374E-9FFB-EC5381BA38C7}" srcOrd="2" destOrd="0" presId="urn:microsoft.com/office/officeart/2008/layout/AccentedPicture"/>
    <dgm:cxn modelId="{B39489E0-5CA2-784E-AC0B-68F3FCD5123B}" type="presParOf" srcId="{5C90CB47-A656-374E-9FFB-EC5381BA38C7}" destId="{4675C5D0-0D2D-B74F-B34E-AD13D253D5F2}" srcOrd="0" destOrd="0" presId="urn:microsoft.com/office/officeart/2008/layout/AccentedPicture"/>
    <dgm:cxn modelId="{8A3A9EB4-8EAD-F443-B87C-A3B13FACCC15}" type="presParOf" srcId="{2B97F82F-6D82-1540-956C-1B5E5EC227D8}" destId="{C84EA4BD-5505-954F-94A8-CD5B0F10B5B4}" srcOrd="3" destOrd="0" presId="urn:microsoft.com/office/officeart/2008/layout/AccentedPicture"/>
    <dgm:cxn modelId="{13C8EE2E-F811-A04A-A362-D93442DD235E}" type="presParOf" srcId="{2B97F82F-6D82-1540-956C-1B5E5EC227D8}" destId="{A5F5338E-AA6F-A440-8F8E-B0535A658833}" srcOrd="4" destOrd="0" presId="urn:microsoft.com/office/officeart/2008/layout/AccentedPicture"/>
    <dgm:cxn modelId="{D5C8B4CD-3882-FA47-AD6E-42EC4285BF02}" type="presParOf" srcId="{A5F5338E-AA6F-A440-8F8E-B0535A658833}" destId="{7627ECFD-1AA8-EB4B-8F7F-C3EB46F1A3A6}" srcOrd="0" destOrd="0" presId="urn:microsoft.com/office/officeart/2008/layout/AccentedPicture"/>
    <dgm:cxn modelId="{7642E941-C36B-C743-96A2-17D1EE836FF6}" type="presParOf" srcId="{A5F5338E-AA6F-A440-8F8E-B0535A658833}" destId="{24601089-BAF4-9F46-9D0C-AFF039E18F7F}" srcOrd="1" destOrd="0" presId="urn:microsoft.com/office/officeart/2008/layout/AccentedPicture"/>
    <dgm:cxn modelId="{0E318C89-2C4E-7441-B4DB-7C45B3278053}" type="presParOf" srcId="{A5F5338E-AA6F-A440-8F8E-B0535A658833}" destId="{CED4890B-DC02-2345-8169-44FEB6EDF434}" srcOrd="2" destOrd="0" presId="urn:microsoft.com/office/officeart/2008/layout/AccentedPicture"/>
    <dgm:cxn modelId="{D17B6020-2B02-5743-9682-41A2FC088F1F}" type="presParOf" srcId="{CED4890B-DC02-2345-8169-44FEB6EDF434}" destId="{9F08F3E3-FE55-D44C-BC78-742D0D17F000}" srcOrd="0" destOrd="0" presId="urn:microsoft.com/office/officeart/2008/layout/AccentedPicture"/>
    <dgm:cxn modelId="{41AAC1AD-21D5-4E4B-A480-D544A94B9475}" type="presParOf" srcId="{2B97F82F-6D82-1540-956C-1B5E5EC227D8}" destId="{1251E88C-945F-364B-9E88-06610AC2FCC6}" srcOrd="5" destOrd="0" presId="urn:microsoft.com/office/officeart/2008/layout/AccentedPicture"/>
    <dgm:cxn modelId="{91209BF2-6A8A-D446-9254-29E951F3CD8D}" type="presParOf" srcId="{2B97F82F-6D82-1540-956C-1B5E5EC227D8}" destId="{36D8F1D3-7AE0-1049-95F6-5C5223B83239}" srcOrd="6" destOrd="0" presId="urn:microsoft.com/office/officeart/2008/layout/AccentedPicture"/>
    <dgm:cxn modelId="{013939BD-D539-D54F-9CA3-A7AFD392BF24}" type="presParOf" srcId="{36D8F1D3-7AE0-1049-95F6-5C5223B83239}" destId="{4DF03038-8C2B-A643-8BFD-2420D0C3A514}" srcOrd="0" destOrd="0" presId="urn:microsoft.com/office/officeart/2008/layout/AccentedPicture"/>
    <dgm:cxn modelId="{774C3B8E-0C01-F544-A445-B29874ABD1AD}" type="presParOf" srcId="{36D8F1D3-7AE0-1049-95F6-5C5223B83239}" destId="{1376EDFF-1F57-F949-9871-5D6B329E6803}" srcOrd="1" destOrd="0" presId="urn:microsoft.com/office/officeart/2008/layout/AccentedPicture"/>
    <dgm:cxn modelId="{CC45921F-1A15-D24D-A6C4-3BDE88E25BDD}" type="presParOf" srcId="{36D8F1D3-7AE0-1049-95F6-5C5223B83239}" destId="{E3A7B904-12AB-6C4F-A983-54060560BD10}" srcOrd="2" destOrd="0" presId="urn:microsoft.com/office/officeart/2008/layout/AccentedPicture"/>
    <dgm:cxn modelId="{227F2BA2-98F0-064F-BA8A-921888EA95B5}" type="presParOf" srcId="{E3A7B904-12AB-6C4F-A983-54060560BD10}" destId="{7261323B-F3EC-0041-804D-E824D8A46925}" srcOrd="0" destOrd="0" presId="urn:microsoft.com/office/officeart/2008/layout/AccentedPicture"/>
    <dgm:cxn modelId="{166CE874-79C2-3B48-B0BB-1F3D20F641E2}" type="presParOf" srcId="{837A6BB9-FA90-8540-B8D4-408140FFD0CA}" destId="{282389AD-A553-AD41-A011-4032D85E98FB}" srcOrd="3" destOrd="0" presId="urn:microsoft.com/office/officeart/2008/layout/AccentedPicture"/>
    <dgm:cxn modelId="{D9C329F0-21C6-5C4A-B210-FC9EDA894E03}" type="presParOf" srcId="{282389AD-A553-AD41-A011-4032D85E98FB}" destId="{A46DA327-3D42-1D47-BBB5-930C4B29374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40997-25A6-A44A-9FD5-49195A74AA1B}">
      <dsp:nvSpPr>
        <dsp:cNvPr id="0" name=""/>
        <dsp:cNvSpPr/>
      </dsp:nvSpPr>
      <dsp:spPr>
        <a:xfrm>
          <a:off x="1518054" y="230869"/>
          <a:ext cx="2628939" cy="335323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6B7D5-10E3-E940-B2B2-C44DBC94FB56}">
      <dsp:nvSpPr>
        <dsp:cNvPr id="0" name=""/>
        <dsp:cNvSpPr/>
      </dsp:nvSpPr>
      <dsp:spPr>
        <a:xfrm>
          <a:off x="1536993" y="347066"/>
          <a:ext cx="2024283" cy="20119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b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i="0" kern="1200" noProof="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HRBA</a:t>
          </a:r>
          <a:r>
            <a:rPr lang="en-US" sz="4300" b="1" i="0" kern="1200" noProof="0" dirty="0">
              <a:solidFill>
                <a:srgbClr val="FF0000"/>
              </a:solidFill>
              <a:latin typeface="Avenir Black" panose="02000503020000020003" pitchFamily="2" charset="0"/>
            </a:rPr>
            <a:t>*</a:t>
          </a:r>
        </a:p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i="0" kern="1200" noProof="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4 Pillars</a:t>
          </a:r>
        </a:p>
      </dsp:txBody>
      <dsp:txXfrm>
        <a:off x="1536993" y="347066"/>
        <a:ext cx="2024283" cy="2011943"/>
      </dsp:txXfrm>
    </dsp:sp>
    <dsp:sp modelId="{77859930-F334-A740-B774-7EB15690EB3A}">
      <dsp:nvSpPr>
        <dsp:cNvPr id="0" name=""/>
        <dsp:cNvSpPr/>
      </dsp:nvSpPr>
      <dsp:spPr>
        <a:xfrm>
          <a:off x="3431872" y="2011"/>
          <a:ext cx="811654" cy="8116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D2423-217A-D643-AF25-2566D78242ED}">
      <dsp:nvSpPr>
        <dsp:cNvPr id="0" name=""/>
        <dsp:cNvSpPr/>
      </dsp:nvSpPr>
      <dsp:spPr>
        <a:xfrm>
          <a:off x="4243526" y="2011"/>
          <a:ext cx="2841482" cy="8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noProof="0" dirty="0">
              <a:latin typeface="Avenir Book" panose="02000503020000020003" pitchFamily="2" charset="0"/>
            </a:rPr>
            <a:t>Patients </a:t>
          </a:r>
        </a:p>
      </dsp:txBody>
      <dsp:txXfrm>
        <a:off x="4243526" y="2011"/>
        <a:ext cx="2841482" cy="811654"/>
      </dsp:txXfrm>
    </dsp:sp>
    <dsp:sp modelId="{FDA8D875-72CF-2D41-9BB4-D4A9DFB942FC}">
      <dsp:nvSpPr>
        <dsp:cNvPr id="0" name=""/>
        <dsp:cNvSpPr/>
      </dsp:nvSpPr>
      <dsp:spPr>
        <a:xfrm>
          <a:off x="3431872" y="959762"/>
          <a:ext cx="811654" cy="8116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5C5D0-0D2D-B74F-B34E-AD13D253D5F2}">
      <dsp:nvSpPr>
        <dsp:cNvPr id="0" name=""/>
        <dsp:cNvSpPr/>
      </dsp:nvSpPr>
      <dsp:spPr>
        <a:xfrm>
          <a:off x="4243526" y="959762"/>
          <a:ext cx="2841482" cy="8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noProof="0" dirty="0">
              <a:latin typeface="Avenir Book" panose="02000503020000020003" pitchFamily="2" charset="0"/>
            </a:rPr>
            <a:t>Clinicians</a:t>
          </a:r>
        </a:p>
      </dsp:txBody>
      <dsp:txXfrm>
        <a:off x="4243526" y="959762"/>
        <a:ext cx="2841482" cy="811654"/>
      </dsp:txXfrm>
    </dsp:sp>
    <dsp:sp modelId="{24601089-BAF4-9F46-9D0C-AFF039E18F7F}">
      <dsp:nvSpPr>
        <dsp:cNvPr id="0" name=""/>
        <dsp:cNvSpPr/>
      </dsp:nvSpPr>
      <dsp:spPr>
        <a:xfrm>
          <a:off x="3431872" y="1917514"/>
          <a:ext cx="811654" cy="8116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8F3E3-FE55-D44C-BC78-742D0D17F000}">
      <dsp:nvSpPr>
        <dsp:cNvPr id="0" name=""/>
        <dsp:cNvSpPr/>
      </dsp:nvSpPr>
      <dsp:spPr>
        <a:xfrm>
          <a:off x="4243526" y="1917514"/>
          <a:ext cx="2841482" cy="8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noProof="0" dirty="0">
              <a:latin typeface="Avenir Book" panose="02000503020000020003" pitchFamily="2" charset="0"/>
            </a:rPr>
            <a:t>Societies</a:t>
          </a:r>
        </a:p>
      </dsp:txBody>
      <dsp:txXfrm>
        <a:off x="4243526" y="1917514"/>
        <a:ext cx="2841482" cy="811654"/>
      </dsp:txXfrm>
    </dsp:sp>
    <dsp:sp modelId="{1376EDFF-1F57-F949-9871-5D6B329E6803}">
      <dsp:nvSpPr>
        <dsp:cNvPr id="0" name=""/>
        <dsp:cNvSpPr/>
      </dsp:nvSpPr>
      <dsp:spPr>
        <a:xfrm>
          <a:off x="3431872" y="2875266"/>
          <a:ext cx="811654" cy="8116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1323B-F3EC-0041-804D-E824D8A46925}">
      <dsp:nvSpPr>
        <dsp:cNvPr id="0" name=""/>
        <dsp:cNvSpPr/>
      </dsp:nvSpPr>
      <dsp:spPr>
        <a:xfrm>
          <a:off x="4243526" y="2875266"/>
          <a:ext cx="2841482" cy="8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noProof="0" dirty="0">
              <a:latin typeface="Avenir Book" panose="02000503020000020003" pitchFamily="2" charset="0"/>
            </a:rPr>
            <a:t>Policymakers </a:t>
          </a:r>
        </a:p>
      </dsp:txBody>
      <dsp:txXfrm>
        <a:off x="4243526" y="2875266"/>
        <a:ext cx="2841482" cy="81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54311-22C9-5B4F-9E98-58D034FF7B41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16087-B673-5E47-8A29-CED2C26740B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05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84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14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212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239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598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879EA-A3D8-644C-87D9-A1E7BC2BAE9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37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81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71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793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513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35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43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23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89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02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35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 human right can be defined in accordance to its foundation, its duty-bearers and its content or scope.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78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27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60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AC904-F740-644A-ADC5-B0A4276D0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8D09B-17C9-A147-9A34-9C9655E2B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238A1-AAB6-2444-9E97-14298CB0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C2708-5A21-B542-BA97-89677767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AA489-67B5-A148-81DA-692C3B59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13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70DA6-FFAE-D74A-BC57-C8E8C43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8F85B7-C2C5-DE4D-9CE5-3E279B21C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64A0A-06BE-AD41-8C34-0D9C97E5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21495-BB98-214B-8EB8-4794290E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4DBC40-C781-7C47-98EF-DDA6E11C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0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835FCC-FBAF-9C43-AB47-3989F54F4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925DC9-6451-7341-BC5E-FE6F72880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6D41E3-57DB-CD4F-83F6-5CA8ADE5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F8DE5C-8EF0-204E-9DE9-F10649F8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26A8D-6698-6643-AFA1-5787C442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65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670D81-5E6F-0646-B1D7-77C22F8B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C4AB-B8FE-EC4D-B4B5-6DCA88E7274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0174F-5970-A24E-A631-D14545CA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3BD550-1278-8F46-9A6E-5B9082A5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A65-6CB5-C34F-A344-F2362C47619F}" type="slidenum">
              <a:rPr lang="es-MX" smtClean="0"/>
              <a:t>‹#›</a:t>
            </a:fld>
            <a:endParaRPr lang="es-MX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56E8B6C-63AA-7D40-A5F8-5869F0B2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91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2FBA6-78AA-E145-8BDD-2179CF45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F0794-DBD9-3247-AF0D-560F440BF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85267-1C14-ED40-AF2D-4E343BBB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11E6F5-5C38-4A40-9755-9930CDB9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7CAC64-5909-734F-9CFF-CA084E76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03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23D7E-733F-CC44-9DD2-5AF5DA53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ED4182-6E7A-B84F-A816-4221FBFB4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A772E-1DA4-BE43-B833-5D6ED2A8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E5486-94A2-5547-B10B-A23F548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987D7-F167-E245-8E39-2F168638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24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A0312-28C2-9F49-AAA5-B32E774F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2A58E-5597-8A4F-8189-B3ED54072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2A5300-0BFF-5F41-B665-B3957017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27BB45-3181-A84E-BA90-BAC46150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0AD493-6841-8F49-B15D-EA296D0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5B781-4ADF-814B-9C9C-7BF80B48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64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32440-80C8-3545-A55A-9D1906E8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09D45F-BFA8-D14A-8E6C-54D875F3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26E8AF-B04B-4847-AA34-AA14D99BE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E9C1AB-09DC-1746-8FF5-E77DEC48F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1B3F77-540F-6D47-B135-2F0DAEEAF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26DB0E-9801-F142-9185-2170E816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243030-FA1C-A04C-9AE0-252A901D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28C2A0-AD69-7C49-A08E-2FBD9713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50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B4DEA-6F08-D545-9206-3ADEE131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272133-3F84-914B-871D-1C34A949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74D706-2AEC-F142-A18A-D2974DA2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FEEEA2-CF4F-9440-A963-B12F5390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50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867D5C-8019-7546-8840-1A77C9D4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F70E55-7F04-4047-8CBA-1949816D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C41CAF-3EE9-D347-9920-72F3CB0C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71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ABA12-7D7A-D648-BFED-AEE94C61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014242-254A-0F46-B17C-002E6AE88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14082E-48F2-BC40-B708-1A4285ED6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E1E4DB-87F3-1B47-B8E6-1451D4B7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F3F631-18DF-0E48-B6AA-1909F2A5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DB1C78-1247-C94A-92F7-6CDD5EE2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8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EAFE8-5AB2-894E-A8B7-3E700590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0BECD1-D206-6647-B577-13B4EBB03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3A29D0-F4C0-F344-B880-A2D1F8C28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0804EB-6B07-E044-AB00-BBAC637C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7635D7-5177-484B-8E1B-A84BB468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5B2A8D-EF07-034E-A34D-1087420E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92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F5E4FE-8EDC-9042-88AA-B7CA8117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88C871-3345-BA4C-9AE7-DC24B4FC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C7D98C-EE04-3E49-B780-89E3E4251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13117-6313-CB4D-B2D9-CAEA2E63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CC963B-9A31-C647-ACF7-DF91CD2B6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3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authors.elsevier.com/a/1d5nSxUE3bV8~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D71D385-5906-E646-8B38-208E9988B7C5}"/>
              </a:ext>
            </a:extLst>
          </p:cNvPr>
          <p:cNvSpPr txBox="1">
            <a:spLocks/>
          </p:cNvSpPr>
          <p:nvPr/>
        </p:nvSpPr>
        <p:spPr>
          <a:xfrm>
            <a:off x="2139107" y="2619704"/>
            <a:ext cx="9542017" cy="28969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Clinical Nutrition and Human Rights</a:t>
            </a:r>
            <a:b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         An International Position </a:t>
            </a:r>
            <a:br>
              <a:rPr lang="en-GB" sz="18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en-GB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C5BA275D-3524-4C46-A4C5-814F6CD22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715" y="398860"/>
            <a:ext cx="2652100" cy="9687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F4901C-B9A7-2C44-8B3D-E3D41C0715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543433" y="98854"/>
            <a:ext cx="6858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493B2D-9EB7-E540-B458-1040E024C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589"/>
            <a:ext cx="1647731" cy="16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3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950" y="3332842"/>
            <a:ext cx="7010400" cy="319480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>
                <a:latin typeface="Avenir Book" panose="02000503020000020003" pitchFamily="2" charset="0"/>
              </a:rPr>
              <a:t> </a:t>
            </a:r>
          </a:p>
          <a:p>
            <a:pPr indent="0" algn="just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On the contrary:</a:t>
            </a:r>
          </a:p>
          <a:p>
            <a:pPr marL="685800" indent="-457200"/>
            <a:r>
              <a:rPr lang="en-US" dirty="0">
                <a:latin typeface="Avenir Book" panose="02000503020000020003" pitchFamily="2" charset="0"/>
                <a:cs typeface="Calibri" panose="020F0502020204030204" pitchFamily="34" charset="0"/>
              </a:rPr>
              <a:t>HRBA implies that ethically, the best decision for the patient must be taken</a:t>
            </a:r>
          </a:p>
          <a:p>
            <a:pPr marL="685800" indent="-457200"/>
            <a:r>
              <a:rPr lang="en-US" dirty="0">
                <a:latin typeface="Avenir Book" panose="02000503020000020003" pitchFamily="2" charset="0"/>
                <a:cs typeface="Calibri" panose="020F0502020204030204" pitchFamily="34" charset="0"/>
              </a:rPr>
              <a:t>This may include, under certain circumstances, the decision not to fee</a:t>
            </a:r>
            <a:r>
              <a:rPr lang="en-US" dirty="0">
                <a:latin typeface="Avenir Book" panose="02000503020000020003" pitchFamily="2" charset="0"/>
              </a:rPr>
              <a:t>d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B2CEAA-015D-E645-BFC4-104AC0267A9C}"/>
              </a:ext>
            </a:extLst>
          </p:cNvPr>
          <p:cNvSpPr txBox="1">
            <a:spLocks/>
          </p:cNvSpPr>
          <p:nvPr/>
        </p:nvSpPr>
        <p:spPr>
          <a:xfrm>
            <a:off x="1593710" y="2579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Nutrition and Human Rights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CC065F-003F-C34B-AE3A-A65E2FF3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199" y="2653574"/>
            <a:ext cx="3245105" cy="2152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17342-ACC0-4556-AB4E-16DAF7F594CA}"/>
              </a:ext>
            </a:extLst>
          </p:cNvPr>
          <p:cNvSpPr txBox="1"/>
          <p:nvPr/>
        </p:nvSpPr>
        <p:spPr>
          <a:xfrm>
            <a:off x="1593710" y="1788740"/>
            <a:ext cx="6610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We are NOT advocating: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  <a:cs typeface="Calibri" panose="020F0502020204030204" pitchFamily="34" charset="0"/>
              </a:rPr>
              <a:t>The right to be free from malnutrition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  <a:cs typeface="Calibri" panose="020F0502020204030204" pitchFamily="34" charset="0"/>
              </a:rPr>
              <a:t>The obligation to feed all patients at any stage of life and at any cost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63A16D-9BBD-824F-AFDB-2E37A2CD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10B09CAC-49FC-154C-B96A-A14B2173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014" y="237363"/>
            <a:ext cx="9681411" cy="1325563"/>
          </a:xfrm>
        </p:spPr>
        <p:txBody>
          <a:bodyPr>
            <a:normAutofit/>
          </a:bodyPr>
          <a:lstStyle/>
          <a:p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Nutrition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and Human </a:t>
            </a:r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Rights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3D350-AE4E-4A14-A131-C8724A5C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733" y="2168019"/>
            <a:ext cx="5590537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The Foundation for the Right to Nutritional Care  is based on:</a:t>
            </a:r>
          </a:p>
          <a:p>
            <a:pPr marL="0" indent="0">
              <a:buNone/>
            </a:pPr>
            <a:endParaRPr lang="en-GB" b="1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800" dirty="0">
                <a:latin typeface="Avenir Book" panose="02000503020000020003" pitchFamily="2" charset="0"/>
              </a:rPr>
              <a:t>Human Dignity</a:t>
            </a:r>
          </a:p>
          <a:p>
            <a:pPr lvl="1">
              <a:buFont typeface="Wingdings" pitchFamily="2" charset="2"/>
              <a:buChar char="ü"/>
            </a:pPr>
            <a:r>
              <a:rPr lang="en-GB" sz="2800" dirty="0">
                <a:latin typeface="Avenir Book" panose="02000503020000020003" pitchFamily="2" charset="0"/>
              </a:rPr>
              <a:t>Ethical Principles</a:t>
            </a:r>
          </a:p>
          <a:p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303261-4640-AB4D-A2B7-677948F4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171" y="2265302"/>
            <a:ext cx="4337628" cy="27853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E7EB92-8C54-3241-AF96-7262E15B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10B09CAC-49FC-154C-B96A-A14B2173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87" y="281529"/>
            <a:ext cx="9681411" cy="1325563"/>
          </a:xfrm>
        </p:spPr>
        <p:txBody>
          <a:bodyPr>
            <a:normAutofit/>
          </a:bodyPr>
          <a:lstStyle/>
          <a:p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Nutrition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and Human </a:t>
            </a:r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Rights</a:t>
            </a:r>
            <a:endParaRPr lang="es-MX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3D350-AE4E-4A14-A131-C8724A5C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080" y="2111516"/>
            <a:ext cx="703481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latin typeface="Avenir Book" panose="02000503020000020003" pitchFamily="2" charset="0"/>
              </a:rPr>
              <a:t>  </a:t>
            </a:r>
            <a:r>
              <a:rPr lang="en-GB" sz="3600" b="1" dirty="0">
                <a:latin typeface="Avenir Black" panose="02000503020000020003" pitchFamily="2" charset="0"/>
              </a:rPr>
              <a:t>The Duty Bearers</a:t>
            </a:r>
            <a:endParaRPr lang="en-GB" b="1" dirty="0">
              <a:latin typeface="Avenir Book" panose="02000503020000020003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800" dirty="0">
                <a:latin typeface="Avenir Book" panose="02000503020000020003" pitchFamily="2" charset="0"/>
              </a:rPr>
              <a:t>The State and policymakers</a:t>
            </a:r>
          </a:p>
          <a:p>
            <a:pPr lvl="1">
              <a:buFont typeface="Wingdings" pitchFamily="2" charset="2"/>
              <a:buChar char="ü"/>
            </a:pPr>
            <a:r>
              <a:rPr lang="en-GB" sz="2800" dirty="0">
                <a:latin typeface="Avenir Book" panose="02000503020000020003" pitchFamily="2" charset="0"/>
              </a:rPr>
              <a:t>Institutional managers</a:t>
            </a:r>
          </a:p>
          <a:p>
            <a:pPr lvl="1">
              <a:buFont typeface="Wingdings" pitchFamily="2" charset="2"/>
              <a:buChar char="ü"/>
            </a:pPr>
            <a:r>
              <a:rPr lang="en-GB" sz="2800" dirty="0">
                <a:latin typeface="Avenir Book" panose="02000503020000020003" pitchFamily="2" charset="0"/>
              </a:rPr>
              <a:t>Healthcare professionals and caregivers</a:t>
            </a:r>
          </a:p>
          <a:p>
            <a:endParaRPr lang="en-GB" dirty="0">
              <a:latin typeface="Avenir Book" panose="02000503020000020003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B25E323-DB29-48E4-81C6-5BA1576B33AE}"/>
              </a:ext>
            </a:extLst>
          </p:cNvPr>
          <p:cNvSpPr txBox="1">
            <a:spLocks/>
          </p:cNvSpPr>
          <p:nvPr/>
        </p:nvSpPr>
        <p:spPr>
          <a:xfrm>
            <a:off x="840067" y="4746625"/>
            <a:ext cx="10513731" cy="162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800" b="1" dirty="0">
                <a:latin typeface="Avenir Book" panose="02000503020000020003" pitchFamily="2" charset="0"/>
              </a:rPr>
              <a:t>The human right to nutritional care must be the goal of state policies and programs regardless of economic, social, cultural, religious or political backgrounds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C928F-FAC3-CA4E-928B-57E0CB204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37" y="2048016"/>
            <a:ext cx="3509961" cy="16897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3DFACC-7E50-E946-AA01-4C8F493E3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3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79454FD5-1807-4C1C-99F0-3AE741C8F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210325" y="0"/>
            <a:ext cx="6806285" cy="68062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61B4461-4078-4CA6-BCE6-9507CD72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46" y="2606530"/>
            <a:ext cx="9404663" cy="1325563"/>
          </a:xfrm>
        </p:spPr>
        <p:txBody>
          <a:bodyPr>
            <a:noAutofit/>
          </a:bodyPr>
          <a:lstStyle/>
          <a:p>
            <a:pPr>
              <a:lnSpc>
                <a:spcPts val="5200"/>
              </a:lnSpc>
            </a:pP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How can the human rights based approach benefit clinical nutrition and patient care?</a:t>
            </a:r>
          </a:p>
        </p:txBody>
      </p:sp>
    </p:spTree>
    <p:extLst>
      <p:ext uri="{BB962C8B-B14F-4D97-AF65-F5344CB8AC3E}">
        <p14:creationId xmlns:p14="http://schemas.microsoft.com/office/powerpoint/2010/main" val="203008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7AC3003-3C69-2549-81EE-65D14C9BEA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955505" y="1790197"/>
          <a:ext cx="8293768" cy="368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D56F505-8903-FF42-A861-592BCE18AACD}"/>
              </a:ext>
            </a:extLst>
          </p:cNvPr>
          <p:cNvSpPr/>
          <p:nvPr/>
        </p:nvSpPr>
        <p:spPr>
          <a:xfrm>
            <a:off x="6363290" y="619404"/>
            <a:ext cx="555715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All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patients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have the right to benefit from the whole process of nutritional care (i.e.  right to be screened and diagnosed for DRM**)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D26BDB0-13CC-2140-8D7E-63ADB5A9CDEA}"/>
              </a:ext>
            </a:extLst>
          </p:cNvPr>
          <p:cNvSpPr/>
          <p:nvPr/>
        </p:nvSpPr>
        <p:spPr>
          <a:xfrm>
            <a:off x="6363289" y="2065345"/>
            <a:ext cx="5557159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Clinical Nutrition practitioners 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have a duty to assure optimal and timely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nutritional care with respect for the dignity of those in need of nutrition care.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BF97D77-BCE4-7847-AF13-2978AF75819D}"/>
              </a:ext>
            </a:extLst>
          </p:cNvPr>
          <p:cNvSpPr/>
          <p:nvPr/>
        </p:nvSpPr>
        <p:spPr>
          <a:xfrm>
            <a:off x="6363941" y="3601482"/>
            <a:ext cx="5100392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Professional Societies 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have a duty to promote nutritional care as a human right.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0C72A2-6C4F-A84C-B5A9-BAC71CEF5CDE}"/>
              </a:ext>
            </a:extLst>
          </p:cNvPr>
          <p:cNvSpPr/>
          <p:nvPr/>
        </p:nvSpPr>
        <p:spPr>
          <a:xfrm>
            <a:off x="6364591" y="4813760"/>
            <a:ext cx="5099092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Governments 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are bound to respect, to protect and to fulfill the right to beneficiate of the whole process of nutritional care.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6E6D767-FCEC-374C-810C-CAEE5F3D6F9A}"/>
              </a:ext>
            </a:extLst>
          </p:cNvPr>
          <p:cNvSpPr txBox="1"/>
          <p:nvPr/>
        </p:nvSpPr>
        <p:spPr>
          <a:xfrm>
            <a:off x="927464" y="6303386"/>
            <a:ext cx="1013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*HRBA: Human rights based approach  ** DRM: disease-related malnutrition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7391BA-192C-D043-A4C2-FF0CFB499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5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7D36A-FC39-0D4F-B443-92D1C23D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177" y="473381"/>
            <a:ext cx="9838114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Potential impact of HRBA on Clinical Nutrition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D7619-2DB0-9249-9179-11FA6CE6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920" y="2761160"/>
            <a:ext cx="5734890" cy="3161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Patients</a:t>
            </a:r>
            <a:endParaRPr lang="es-MX" sz="3200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  <a:p>
            <a:r>
              <a:rPr lang="es-MX" dirty="0" err="1">
                <a:latin typeface="Avenir Book" panose="02000503020000020003" pitchFamily="2" charset="0"/>
              </a:rPr>
              <a:t>Clinical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Nutrition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requires</a:t>
            </a:r>
            <a:r>
              <a:rPr lang="es-MX" dirty="0">
                <a:latin typeface="Avenir Book" panose="02000503020000020003" pitchFamily="2" charset="0"/>
              </a:rPr>
              <a:t> a </a:t>
            </a:r>
            <a:r>
              <a:rPr lang="es-MX" b="1" dirty="0" err="1">
                <a:latin typeface="Avenir Book" panose="02000503020000020003" pitchFamily="2" charset="0"/>
              </a:rPr>
              <a:t>patient-centered</a:t>
            </a:r>
            <a:r>
              <a:rPr lang="es-MX" b="1" dirty="0">
                <a:latin typeface="Avenir Book" panose="02000503020000020003" pitchFamily="2" charset="0"/>
              </a:rPr>
              <a:t> </a:t>
            </a:r>
            <a:r>
              <a:rPr lang="es-MX" b="1" dirty="0" err="1">
                <a:latin typeface="Avenir Book" panose="02000503020000020003" pitchFamily="2" charset="0"/>
              </a:rPr>
              <a:t>approach</a:t>
            </a:r>
            <a:r>
              <a:rPr lang="es-MX" dirty="0">
                <a:latin typeface="Avenir Book" panose="02000503020000020003" pitchFamily="2" charset="0"/>
              </a:rPr>
              <a:t>, </a:t>
            </a:r>
            <a:r>
              <a:rPr lang="es-MX" dirty="0" err="1">
                <a:latin typeface="Avenir Book" panose="02000503020000020003" pitchFamily="2" charset="0"/>
              </a:rPr>
              <a:t>where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the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needs</a:t>
            </a:r>
            <a:r>
              <a:rPr lang="es-MX" dirty="0">
                <a:latin typeface="Avenir Book" panose="02000503020000020003" pitchFamily="2" charset="0"/>
              </a:rPr>
              <a:t> and </a:t>
            </a:r>
            <a:r>
              <a:rPr lang="es-MX" dirty="0" err="1">
                <a:latin typeface="Avenir Book" panose="02000503020000020003" pitchFamily="2" charset="0"/>
              </a:rPr>
              <a:t>rights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of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the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patient</a:t>
            </a:r>
            <a:r>
              <a:rPr lang="es-MX" dirty="0">
                <a:latin typeface="Avenir Book" panose="02000503020000020003" pitchFamily="2" charset="0"/>
              </a:rPr>
              <a:t> and </a:t>
            </a:r>
            <a:r>
              <a:rPr lang="es-MX" dirty="0" err="1">
                <a:latin typeface="Avenir Book" panose="02000503020000020003" pitchFamily="2" charset="0"/>
              </a:rPr>
              <a:t>their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family</a:t>
            </a:r>
            <a:r>
              <a:rPr lang="es-MX" dirty="0">
                <a:latin typeface="Avenir Book" panose="02000503020000020003" pitchFamily="2" charset="0"/>
              </a:rPr>
              <a:t>/</a:t>
            </a:r>
            <a:r>
              <a:rPr lang="es-MX" dirty="0" err="1">
                <a:latin typeface="Avenir Book" panose="02000503020000020003" pitchFamily="2" charset="0"/>
              </a:rPr>
              <a:t>carer</a:t>
            </a:r>
            <a:r>
              <a:rPr lang="es-MX" dirty="0">
                <a:latin typeface="Avenir Book" panose="02000503020000020003" pitchFamily="2" charset="0"/>
              </a:rPr>
              <a:t> are </a:t>
            </a:r>
            <a:r>
              <a:rPr lang="es-MX" dirty="0" err="1">
                <a:latin typeface="Avenir Book" panose="02000503020000020003" pitchFamily="2" charset="0"/>
              </a:rPr>
              <a:t>of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the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greatest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importance</a:t>
            </a:r>
            <a:r>
              <a:rPr lang="es-MX" dirty="0">
                <a:latin typeface="Avenir Book" panose="02000503020000020003" pitchFamily="2" charset="0"/>
              </a:rPr>
              <a:t>. </a:t>
            </a:r>
            <a:endParaRPr lang="en-GB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endParaRPr lang="es-MX" dirty="0">
              <a:latin typeface="Avenir Book" panose="02000503020000020003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67B272-DCC4-5C42-A867-9811F978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127" y="2761160"/>
            <a:ext cx="4503873" cy="31615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D3D8E0-49D6-3744-98D3-CADCB62BE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D7619-2DB0-9249-9179-11FA6CE6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033281"/>
            <a:ext cx="6799926" cy="35606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2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Clinicians</a:t>
            </a:r>
            <a:endParaRPr lang="es-MX" sz="3200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  <a:p>
            <a:r>
              <a:rPr lang="en-GB" b="1" dirty="0">
                <a:latin typeface="Avenir Book" panose="02000503020000020003" pitchFamily="2" charset="0"/>
              </a:rPr>
              <a:t>Ethics</a:t>
            </a:r>
            <a:r>
              <a:rPr lang="en-GB" dirty="0">
                <a:latin typeface="Avenir Book" panose="02000503020000020003" pitchFamily="2" charset="0"/>
              </a:rPr>
              <a:t> and </a:t>
            </a:r>
            <a:r>
              <a:rPr lang="en-GB" b="1" dirty="0">
                <a:latin typeface="Avenir Book" panose="02000503020000020003" pitchFamily="2" charset="0"/>
              </a:rPr>
              <a:t>human rights must be</a:t>
            </a:r>
            <a:r>
              <a:rPr lang="en-GB" dirty="0">
                <a:latin typeface="Avenir Book" panose="02000503020000020003" pitchFamily="2" charset="0"/>
              </a:rPr>
              <a:t> guiding values for clinical nutrition practitioners</a:t>
            </a:r>
            <a:endParaRPr lang="es-MX" dirty="0">
              <a:latin typeface="Avenir Book" panose="02000503020000020003" pitchFamily="2" charset="0"/>
            </a:endParaRPr>
          </a:p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Human rights norms</a:t>
            </a:r>
            <a:r>
              <a:rPr lang="es-MX" dirty="0">
                <a:latin typeface="Avenir Book" panose="02000503020000020003" pitchFamily="2" charset="0"/>
              </a:rPr>
              <a:t>, 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ethical values </a:t>
            </a:r>
            <a:r>
              <a:rPr lang="es-MX" dirty="0">
                <a:latin typeface="Avenir Book" panose="02000503020000020003" pitchFamily="2" charset="0"/>
              </a:rPr>
              <a:t>and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principles</a:t>
            </a:r>
            <a:r>
              <a:rPr lang="es-MX" dirty="0">
                <a:latin typeface="Avenir Book" panose="02000503020000020003" pitchFamily="2" charset="0"/>
              </a:rPr>
              <a:t> can contribute to moving forward in fighting DRM </a:t>
            </a:r>
          </a:p>
          <a:p>
            <a:pPr algn="just"/>
            <a:endParaRPr lang="es-MX" dirty="0">
              <a:latin typeface="Avenir Book" panose="02000503020000020003" pitchFamily="2" charset="0"/>
            </a:endParaRPr>
          </a:p>
          <a:p>
            <a:pPr algn="just"/>
            <a:endParaRPr lang="en-GB" dirty="0">
              <a:latin typeface="Avenir Book" panose="02000503020000020003" pitchFamily="2" charset="0"/>
            </a:endParaRPr>
          </a:p>
          <a:p>
            <a:pPr algn="just"/>
            <a:endParaRPr lang="en-GB" dirty="0">
              <a:latin typeface="Avenir Book" panose="02000503020000020003" pitchFamily="2" charset="0"/>
            </a:endParaRPr>
          </a:p>
          <a:p>
            <a:pPr algn="just"/>
            <a:endParaRPr lang="es-MX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endParaRPr lang="es-MX" dirty="0">
              <a:latin typeface="Avenir Book" panose="02000503020000020003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AD98178-992C-954A-9CB3-3192BE16F44D}"/>
              </a:ext>
            </a:extLst>
          </p:cNvPr>
          <p:cNvSpPr txBox="1">
            <a:spLocks/>
          </p:cNvSpPr>
          <p:nvPr/>
        </p:nvSpPr>
        <p:spPr>
          <a:xfrm>
            <a:off x="1945177" y="473381"/>
            <a:ext cx="99939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Potential impact of HRBA on Clinical Nutrition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F73EA6-3492-4044-A331-59092C6A7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662" y="2748578"/>
            <a:ext cx="3713018" cy="2130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B571CE-CFCD-8C4B-A9CD-26A45BBC1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D7619-2DB0-9249-9179-11FA6CE6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64" y="2015949"/>
            <a:ext cx="5168536" cy="37032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es-MX" sz="51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</a:t>
            </a:r>
            <a:r>
              <a:rPr lang="es-MX" sz="51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Nutrition</a:t>
            </a:r>
            <a:r>
              <a:rPr lang="es-MX" sz="51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51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Societies</a:t>
            </a:r>
            <a:endParaRPr lang="es-MX" sz="5100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  <a:p>
            <a:pPr>
              <a:lnSpc>
                <a:spcPct val="120000"/>
              </a:lnSpc>
            </a:pPr>
            <a:r>
              <a:rPr lang="es-MX" sz="4500" dirty="0">
                <a:latin typeface="Avenir Book" panose="02000503020000020003" pitchFamily="2" charset="0"/>
              </a:rPr>
              <a:t>HRBA* </a:t>
            </a:r>
            <a:r>
              <a:rPr lang="es-MX" sz="4500" dirty="0" err="1">
                <a:latin typeface="Avenir Book" panose="02000503020000020003" pitchFamily="2" charset="0"/>
              </a:rPr>
              <a:t>provides</a:t>
            </a:r>
            <a:r>
              <a:rPr lang="es-MX" sz="4500" dirty="0">
                <a:latin typeface="Avenir Book" panose="02000503020000020003" pitchFamily="2" charset="0"/>
              </a:rPr>
              <a:t> </a:t>
            </a:r>
            <a:r>
              <a:rPr lang="es-MX" sz="4500" dirty="0" err="1">
                <a:latin typeface="Avenir Book" panose="02000503020000020003" pitchFamily="2" charset="0"/>
              </a:rPr>
              <a:t>unique</a:t>
            </a:r>
            <a:r>
              <a:rPr lang="es-MX" sz="4500" dirty="0">
                <a:latin typeface="Avenir Book" panose="02000503020000020003" pitchFamily="2" charset="0"/>
              </a:rPr>
              <a:t> and </a:t>
            </a:r>
            <a:r>
              <a:rPr lang="es-MX" sz="4500" dirty="0" err="1">
                <a:latin typeface="Avenir Book" panose="02000503020000020003" pitchFamily="2" charset="0"/>
              </a:rPr>
              <a:t>valuable</a:t>
            </a:r>
            <a:r>
              <a:rPr lang="es-MX" sz="4500" dirty="0">
                <a:latin typeface="Avenir Book" panose="02000503020000020003" pitchFamily="2" charset="0"/>
              </a:rPr>
              <a:t> </a:t>
            </a:r>
            <a:r>
              <a:rPr lang="es-MX" sz="4500" dirty="0" err="1">
                <a:latin typeface="Avenir Book" panose="02000503020000020003" pitchFamily="2" charset="0"/>
              </a:rPr>
              <a:t>guidance</a:t>
            </a:r>
            <a:r>
              <a:rPr lang="es-MX" sz="4500" dirty="0">
                <a:latin typeface="Avenir Book" panose="02000503020000020003" pitchFamily="2" charset="0"/>
              </a:rPr>
              <a:t> </a:t>
            </a:r>
            <a:r>
              <a:rPr lang="es-MX" sz="4500" dirty="0" err="1">
                <a:latin typeface="Avenir Book" panose="02000503020000020003" pitchFamily="2" charset="0"/>
              </a:rPr>
              <a:t>for</a:t>
            </a:r>
            <a:r>
              <a:rPr lang="es-MX" sz="4500" dirty="0">
                <a:latin typeface="Avenir Book" panose="02000503020000020003" pitchFamily="2" charset="0"/>
              </a:rPr>
              <a:t> future </a:t>
            </a:r>
            <a:r>
              <a:rPr lang="es-MX" sz="4500" dirty="0" err="1">
                <a:latin typeface="Avenir Book" panose="02000503020000020003" pitchFamily="2" charset="0"/>
              </a:rPr>
              <a:t>Aims</a:t>
            </a:r>
            <a:r>
              <a:rPr lang="es-MX" sz="4500" dirty="0">
                <a:latin typeface="Avenir Book" panose="02000503020000020003" pitchFamily="2" charset="0"/>
              </a:rPr>
              <a:t> and </a:t>
            </a:r>
            <a:r>
              <a:rPr lang="es-MX" sz="4500" dirty="0" err="1">
                <a:latin typeface="Avenir Book" panose="02000503020000020003" pitchFamily="2" charset="0"/>
              </a:rPr>
              <a:t>Objectives</a:t>
            </a:r>
            <a:r>
              <a:rPr lang="es-MX" sz="4500" dirty="0">
                <a:latin typeface="Avenir Book" panose="02000503020000020003" pitchFamily="2" charset="0"/>
              </a:rPr>
              <a:t> of </a:t>
            </a:r>
            <a:r>
              <a:rPr lang="es-MX" sz="4500" dirty="0" err="1">
                <a:latin typeface="Avenir Book" panose="02000503020000020003" pitchFamily="2" charset="0"/>
              </a:rPr>
              <a:t>Clinical</a:t>
            </a:r>
            <a:r>
              <a:rPr lang="es-MX" sz="4500" dirty="0">
                <a:latin typeface="Avenir Book" panose="02000503020000020003" pitchFamily="2" charset="0"/>
              </a:rPr>
              <a:t> Nutrition </a:t>
            </a:r>
            <a:r>
              <a:rPr lang="es-MX" sz="4500" dirty="0" err="1">
                <a:latin typeface="Avenir Book" panose="02000503020000020003" pitchFamily="2" charset="0"/>
              </a:rPr>
              <a:t>Societies</a:t>
            </a:r>
            <a:endParaRPr lang="es-MX" sz="4500" dirty="0">
              <a:latin typeface="Avenir Book" panose="02000503020000020003" pitchFamily="2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s-MX" sz="4500" b="1" dirty="0">
              <a:latin typeface="Avenir Book" panose="02000503020000020003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9C5AF1-5C80-2549-A259-F68C71464D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2"/>
          <a:stretch/>
        </p:blipFill>
        <p:spPr>
          <a:xfrm>
            <a:off x="7661925" y="2818775"/>
            <a:ext cx="2857869" cy="2681785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5CCD01A-E3F2-6E41-8D96-BEADFD0E8646}"/>
              </a:ext>
            </a:extLst>
          </p:cNvPr>
          <p:cNvSpPr txBox="1"/>
          <p:nvPr/>
        </p:nvSpPr>
        <p:spPr>
          <a:xfrm>
            <a:off x="927464" y="6303386"/>
            <a:ext cx="1013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*HRBA: Human rights based apprach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032B47A-812B-304D-8BEA-F661A64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177" y="473381"/>
            <a:ext cx="991085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Potential impact of HRBA on Clinical Nutrition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8035A5-C244-874D-8522-98EF1769E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8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D7619-2DB0-9249-9179-11FA6CE6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881" y="2079813"/>
            <a:ext cx="5541753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Policymakers</a:t>
            </a:r>
          </a:p>
          <a:p>
            <a:r>
              <a:rPr lang="en-GB" dirty="0">
                <a:latin typeface="Avenir Book" panose="02000503020000020003" pitchFamily="2" charset="0"/>
              </a:rPr>
              <a:t>HRBA* can help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bridge the communication gaps </a:t>
            </a:r>
            <a:r>
              <a:rPr lang="en-GB" dirty="0">
                <a:latin typeface="Avenir Book" panose="02000503020000020003" pitchFamily="2" charset="0"/>
              </a:rPr>
              <a:t>between clinicians, scientists and policymakers. </a:t>
            </a:r>
          </a:p>
          <a:p>
            <a:r>
              <a:rPr lang="es-MX" dirty="0">
                <a:latin typeface="Avenir Book" panose="02000503020000020003" pitchFamily="2" charset="0"/>
              </a:rPr>
              <a:t>HRBA* should form the basis for 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public health policies </a:t>
            </a:r>
            <a:r>
              <a:rPr lang="es-MX" dirty="0">
                <a:latin typeface="Avenir Book" panose="02000503020000020003" pitchFamily="2" charset="0"/>
              </a:rPr>
              <a:t>in Clinical Nutrition</a:t>
            </a:r>
            <a:endParaRPr lang="en-GB" dirty="0">
              <a:latin typeface="Avenir Book" panose="02000503020000020003" pitchFamily="2" charset="0"/>
            </a:endParaRPr>
          </a:p>
          <a:p>
            <a:pPr marL="0" indent="0" algn="just">
              <a:buNone/>
            </a:pPr>
            <a:endParaRPr lang="en-GB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endParaRPr lang="es-MX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D4BA2D-D5D9-5947-86F6-0943DE84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858" y="4837916"/>
            <a:ext cx="2578225" cy="13758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3B51C8F-2789-6B45-8734-2DF18D785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22" y="2499226"/>
            <a:ext cx="4488484" cy="2035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282A6-7BA4-B749-AE79-62256B8C4D42}"/>
              </a:ext>
            </a:extLst>
          </p:cNvPr>
          <p:cNvSpPr txBox="1"/>
          <p:nvPr/>
        </p:nvSpPr>
        <p:spPr>
          <a:xfrm>
            <a:off x="927464" y="6303386"/>
            <a:ext cx="1013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*HRBA: Human rights based apprach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C5E7E8B-3F36-9C4C-A851-EA660D08506A}"/>
              </a:ext>
            </a:extLst>
          </p:cNvPr>
          <p:cNvSpPr txBox="1">
            <a:spLocks/>
          </p:cNvSpPr>
          <p:nvPr/>
        </p:nvSpPr>
        <p:spPr>
          <a:xfrm>
            <a:off x="1945177" y="473381"/>
            <a:ext cx="9890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Potential impact of HRBA on Clinical Nutrition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F4D94F-3976-214D-9F9D-0AC1E94D0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3">
            <a:extLst>
              <a:ext uri="{FF2B5EF4-FFF2-40B4-BE49-F238E27FC236}">
                <a16:creationId xmlns:a16="http://schemas.microsoft.com/office/drawing/2014/main" id="{E3C7B1D2-377A-4DCA-B999-240C14147C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17371" y="1931355"/>
            <a:ext cx="4067897" cy="351777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4208105" y="394330"/>
            <a:ext cx="45719" cy="5789828"/>
          </a:xfrm>
          <a:prstGeom prst="rect">
            <a:avLst/>
          </a:prstGeom>
          <a:solidFill>
            <a:srgbClr val="1986A0"/>
          </a:solidFill>
        </p:spPr>
      </p:sp>
      <p:sp>
        <p:nvSpPr>
          <p:cNvPr id="3" name="TextBox 3"/>
          <p:cNvSpPr txBox="1"/>
          <p:nvPr/>
        </p:nvSpPr>
        <p:spPr>
          <a:xfrm>
            <a:off x="1025650" y="2246294"/>
            <a:ext cx="2851338" cy="263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3600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HUMAN RIGHTS</a:t>
            </a:r>
          </a:p>
          <a:p>
            <a:pPr>
              <a:lnSpc>
                <a:spcPts val="5200"/>
              </a:lnSpc>
            </a:pPr>
            <a:r>
              <a:rPr lang="en-US" sz="3600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BASED</a:t>
            </a:r>
            <a:br>
              <a:rPr lang="en-US" sz="3600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</a:br>
            <a:r>
              <a:rPr lang="en-US" sz="3600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APPROACH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5267" y="3585636"/>
            <a:ext cx="7153823" cy="788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60"/>
              </a:lnSpc>
            </a:pPr>
            <a:r>
              <a:rPr lang="en-US" sz="2400" b="1" spc="14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HRBA IDENTIFIES </a:t>
            </a:r>
            <a:r>
              <a:rPr lang="en-US" sz="2400" b="1" spc="220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MAJOR PRIORITIES AND OBJECTIVES FOR CLINICAL NUTRITION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485267" y="1451629"/>
            <a:ext cx="7242460" cy="2453304"/>
            <a:chOff x="-715029" y="-1779455"/>
            <a:chExt cx="11114579" cy="2675738"/>
          </a:xfrm>
        </p:grpSpPr>
        <p:sp>
          <p:nvSpPr>
            <p:cNvPr id="9" name="TextBox 9"/>
            <p:cNvSpPr txBox="1"/>
            <p:nvPr/>
          </p:nvSpPr>
          <p:spPr>
            <a:xfrm>
              <a:off x="-715029" y="-1779455"/>
              <a:ext cx="11114578" cy="8056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400" b="1" spc="14" dirty="0">
                  <a:solidFill>
                    <a:schemeClr val="bg2">
                      <a:lumMod val="25000"/>
                    </a:schemeClr>
                  </a:solidFill>
                  <a:latin typeface="Avenir Black" panose="02000503020000020003" pitchFamily="2" charset="0"/>
                </a:rPr>
                <a:t>HRBA IDENTIFIES SPECIFIC DUTIES FOR THE 4 PILLARS OF CLINICAL NUTRITION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45704"/>
              <a:ext cx="10399550" cy="3505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endParaRPr lang="en-US" sz="2400">
                <a:latin typeface="Avenir Book" panose="02000503020000020003" pitchFamily="2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85268" y="370767"/>
            <a:ext cx="7504297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en-US" sz="2400" b="1" spc="220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HRBA IMPLIES AN ETHICAL COMMITMENT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23" dirty="0">
                <a:latin typeface="Avenir Book" panose="02000503020000020003" pitchFamily="2" charset="0"/>
              </a:rPr>
              <a:t>To recognize the vulnerability of the malnourished patient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24" dirty="0">
                <a:latin typeface="Avenir Book" panose="02000503020000020003" pitchFamily="2" charset="0"/>
              </a:rPr>
              <a:t>To respect the dignity of the patient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356B8A-7DA7-1F44-92E8-E761E7C44D81}"/>
              </a:ext>
            </a:extLst>
          </p:cNvPr>
          <p:cNvSpPr txBox="1"/>
          <p:nvPr/>
        </p:nvSpPr>
        <p:spPr>
          <a:xfrm>
            <a:off x="4510310" y="4342145"/>
            <a:ext cx="72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latin typeface="Avenir Book" panose="02000503020000020003" pitchFamily="2" charset="0"/>
              </a:rPr>
              <a:t>Improve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nutrition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research</a:t>
            </a:r>
            <a:r>
              <a:rPr lang="es-MX" dirty="0">
                <a:latin typeface="Avenir Book" panose="02000503020000020003" pitchFamily="2" charset="0"/>
              </a:rPr>
              <a:t> and medical </a:t>
            </a:r>
            <a:r>
              <a:rPr lang="es-MX" dirty="0" err="1">
                <a:latin typeface="Avenir Book" panose="02000503020000020003" pitchFamily="2" charset="0"/>
              </a:rPr>
              <a:t>education</a:t>
            </a:r>
            <a:endParaRPr lang="es-MX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latin typeface="Avenir Book" panose="02000503020000020003" pitchFamily="2" charset="0"/>
              </a:rPr>
              <a:t>Highlight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the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economic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aspects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of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nutritional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care</a:t>
            </a:r>
            <a:r>
              <a:rPr lang="es-MX" dirty="0">
                <a:latin typeface="Avenir Book" panose="02000503020000020003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latin typeface="Avenir Book" panose="02000503020000020003" pitchFamily="2" charset="0"/>
              </a:rPr>
              <a:t>Create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an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institutional</a:t>
            </a:r>
            <a:r>
              <a:rPr lang="es-MX" dirty="0">
                <a:latin typeface="Avenir Book" panose="02000503020000020003" pitchFamily="2" charset="0"/>
              </a:rPr>
              <a:t> culture </a:t>
            </a:r>
            <a:r>
              <a:rPr lang="es-MX" dirty="0" err="1">
                <a:latin typeface="Avenir Book" panose="02000503020000020003" pitchFamily="2" charset="0"/>
              </a:rPr>
              <a:t>that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values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nutritional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care</a:t>
            </a:r>
            <a:endParaRPr lang="es-MX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>
                <a:latin typeface="Avenir Book" panose="02000503020000020003" pitchFamily="2" charset="0"/>
              </a:rPr>
              <a:t>Promote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patient</a:t>
            </a:r>
            <a:r>
              <a:rPr lang="es-MX" dirty="0">
                <a:latin typeface="Avenir Book" panose="02000503020000020003" pitchFamily="2" charset="0"/>
              </a:rPr>
              <a:t> </a:t>
            </a:r>
            <a:r>
              <a:rPr lang="es-MX" dirty="0" err="1">
                <a:latin typeface="Avenir Book" panose="02000503020000020003" pitchFamily="2" charset="0"/>
              </a:rPr>
              <a:t>empowerment</a:t>
            </a:r>
            <a:endParaRPr lang="es-MX" dirty="0">
              <a:latin typeface="Avenir Boo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3E25-68E7-46EC-A52C-68D9FD0FBDCD}"/>
              </a:ext>
            </a:extLst>
          </p:cNvPr>
          <p:cNvSpPr txBox="1"/>
          <p:nvPr/>
        </p:nvSpPr>
        <p:spPr>
          <a:xfrm>
            <a:off x="521787" y="5368314"/>
            <a:ext cx="3311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>
                <a:latin typeface="Avenir Book" panose="02000503020000020003" pitchFamily="2" charset="0"/>
              </a:rPr>
              <a:t>Actions</a:t>
            </a:r>
            <a:r>
              <a:rPr lang="es-MX" sz="3200" b="1" dirty="0">
                <a:latin typeface="Avenir Book" panose="02000503020000020003" pitchFamily="2" charset="0"/>
              </a:rPr>
              <a:t> </a:t>
            </a:r>
            <a:r>
              <a:rPr lang="es-MX" sz="3200" b="1" dirty="0" err="1">
                <a:latin typeface="Avenir Book" panose="02000503020000020003" pitchFamily="2" charset="0"/>
              </a:rPr>
              <a:t>Required</a:t>
            </a:r>
            <a:endParaRPr lang="es-MX" sz="3200" b="1" dirty="0">
              <a:latin typeface="Avenir Book" panose="02000503020000020003" pitchFamily="2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D1FBE5F2-ACB4-449B-96B0-C46F00D7022F}"/>
              </a:ext>
            </a:extLst>
          </p:cNvPr>
          <p:cNvSpPr txBox="1"/>
          <p:nvPr/>
        </p:nvSpPr>
        <p:spPr>
          <a:xfrm>
            <a:off x="4594777" y="5745608"/>
            <a:ext cx="73947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spc="220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THE  HRBA TO NUTRITIONAL CARE REQUIRES ATTENTION TO 10 PRINCIPLES</a:t>
            </a:r>
            <a:endParaRPr lang="en-US" sz="2000" b="1" spc="22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A360A-3759-449E-9F4C-46395702CDA5}"/>
              </a:ext>
            </a:extLst>
          </p:cNvPr>
          <p:cNvSpPr txBox="1"/>
          <p:nvPr/>
        </p:nvSpPr>
        <p:spPr>
          <a:xfrm>
            <a:off x="4485267" y="2184394"/>
            <a:ext cx="5434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Clinicians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Societies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Policyholders</a:t>
            </a:r>
          </a:p>
        </p:txBody>
      </p:sp>
    </p:spTree>
    <p:extLst>
      <p:ext uri="{BB962C8B-B14F-4D97-AF65-F5344CB8AC3E}">
        <p14:creationId xmlns:p14="http://schemas.microsoft.com/office/powerpoint/2010/main" val="179316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83B81-0254-B44C-897F-A439033B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80" y="365125"/>
            <a:ext cx="1138292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International </a:t>
            </a:r>
            <a:r>
              <a:rPr lang="es-MX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Working</a:t>
            </a:r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Group</a:t>
            </a:r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for</a:t>
            </a:r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Patients</a:t>
            </a:r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´ </a:t>
            </a:r>
            <a:r>
              <a:rPr lang="es-MX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Right</a:t>
            </a:r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to</a:t>
            </a:r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Nutritional</a:t>
            </a:r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Care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</a:br>
            <a:endParaRPr lang="es-MX" sz="16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519" y="4489727"/>
            <a:ext cx="3685558" cy="2153585"/>
          </a:xfrm>
        </p:spPr>
        <p:txBody>
          <a:bodyPr numCol="1"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</a:t>
            </a:r>
            <a:r>
              <a:rPr lang="en-US" sz="1600" dirty="0" err="1">
                <a:latin typeface="Avenir Book" panose="02000503020000020003" pitchFamily="2" charset="0"/>
              </a:rPr>
              <a:t>Winai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Ungpinitpong</a:t>
            </a:r>
            <a:endParaRPr lang="en-US" sz="1600" dirty="0">
              <a:latin typeface="Avenir Book" panose="02000503020000020003" pitchFamily="2" charset="0"/>
            </a:endParaRP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venir Book" panose="02000503020000020003" pitchFamily="2" charset="0"/>
            </a:endParaRP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venir Book" panose="02000503020000020003" pitchFamily="2" charset="0"/>
            </a:endParaRP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Teresa Pounds </a:t>
            </a: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Katerina </a:t>
            </a:r>
            <a:r>
              <a:rPr lang="en-US" sz="1600" dirty="0" err="1">
                <a:latin typeface="Avenir Book" panose="02000503020000020003" pitchFamily="2" charset="0"/>
              </a:rPr>
              <a:t>Zakka</a:t>
            </a: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8FF5F5D-D192-C548-8715-578EFD2CA094}"/>
              </a:ext>
            </a:extLst>
          </p:cNvPr>
          <p:cNvSpPr txBox="1">
            <a:spLocks/>
          </p:cNvSpPr>
          <p:nvPr/>
        </p:nvSpPr>
        <p:spPr>
          <a:xfrm>
            <a:off x="5793111" y="2112767"/>
            <a:ext cx="6533616" cy="292816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latin typeface="Avenir Book" panose="02000503020000020003" pitchFamily="2" charset="0"/>
              </a:rPr>
              <a:t>Pediatrics</a:t>
            </a:r>
          </a:p>
          <a:p>
            <a:pPr marL="514350" indent="-285750">
              <a:lnSpc>
                <a:spcPct val="100000"/>
              </a:lnSpc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André </a:t>
            </a:r>
            <a:r>
              <a:rPr lang="en-US" sz="1600" dirty="0" err="1">
                <a:latin typeface="Avenir Book" panose="02000503020000020003" pitchFamily="2" charset="0"/>
              </a:rPr>
              <a:t>Briend</a:t>
            </a:r>
            <a:endParaRPr lang="en-US" sz="1600" dirty="0">
              <a:latin typeface="Avenir Book" panose="02000503020000020003" pitchFamily="2" charset="0"/>
            </a:endParaRPr>
          </a:p>
          <a:p>
            <a:pPr marL="514350" indent="-285750">
              <a:lnSpc>
                <a:spcPct val="100000"/>
              </a:lnSpc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Régis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Hankard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latin typeface="Avenir Book" panose="02000503020000020003" pitchFamily="2" charset="0"/>
              </a:rPr>
              <a:t>Human Rights </a:t>
            </a:r>
          </a:p>
          <a:p>
            <a:pPr marL="514350" indent="-285750">
              <a:lnSpc>
                <a:spcPct val="100000"/>
              </a:lnSpc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Isabelle </a:t>
            </a:r>
            <a:r>
              <a:rPr lang="en-US" sz="1600" dirty="0" err="1">
                <a:latin typeface="Avenir Book" panose="02000503020000020003" pitchFamily="2" charset="0"/>
              </a:rPr>
              <a:t>Hannequart</a:t>
            </a:r>
            <a:endParaRPr lang="en-US" sz="1600" dirty="0">
              <a:latin typeface="Avenir Book" panose="02000503020000020003" pitchFamily="2" charset="0"/>
            </a:endParaRP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latin typeface="Avenir Book" panose="02000503020000020003" pitchFamily="2" charset="0"/>
              </a:rPr>
              <a:t>History </a:t>
            </a:r>
          </a:p>
          <a:p>
            <a:pPr marL="514350" indent="-285750">
              <a:lnSpc>
                <a:spcPct val="100000"/>
              </a:lnSpc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Loic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Bienassis</a:t>
            </a:r>
            <a:endParaRPr lang="en-US" sz="1600" dirty="0">
              <a:latin typeface="Avenir Book" panose="02000503020000020003" pitchFamily="2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EBEE2F0-77DF-A941-9249-18C7CFD96D4F}"/>
              </a:ext>
            </a:extLst>
          </p:cNvPr>
          <p:cNvSpPr/>
          <p:nvPr/>
        </p:nvSpPr>
        <p:spPr>
          <a:xfrm>
            <a:off x="6004303" y="1516050"/>
            <a:ext cx="3622481" cy="4893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Unaffiliated Experts: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158CA6F-A88B-8A44-9B2E-57BBA3C6B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98" y="1680982"/>
            <a:ext cx="1377462" cy="7324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2A9503-24BD-674B-882F-9D348433F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88" y="5437333"/>
            <a:ext cx="1380876" cy="6299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2BEC824-270E-AC4D-AD90-9F151F119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79" y="3644503"/>
            <a:ext cx="1927283" cy="5663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73B4078-552F-F344-A769-291889D8D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82" y="4682459"/>
            <a:ext cx="1847494" cy="358469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4D7C7A16-0AB5-F547-95C3-91E20CA49312}"/>
              </a:ext>
            </a:extLst>
          </p:cNvPr>
          <p:cNvSpPr txBox="1">
            <a:spLocks/>
          </p:cNvSpPr>
          <p:nvPr/>
        </p:nvSpPr>
        <p:spPr>
          <a:xfrm>
            <a:off x="2215662" y="1648022"/>
            <a:ext cx="2982828" cy="1017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350" indent="-33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Cristina </a:t>
            </a:r>
            <a:r>
              <a:rPr lang="en-US" sz="1600" dirty="0" err="1">
                <a:latin typeface="Avenir Book" panose="02000503020000020003" pitchFamily="2" charset="0"/>
              </a:rPr>
              <a:t>Cuerda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</a:p>
          <a:p>
            <a:pPr marL="190350" indent="-33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Rocco </a:t>
            </a:r>
            <a:r>
              <a:rPr lang="en-US" sz="1600" dirty="0" err="1">
                <a:latin typeface="Avenir Book" panose="02000503020000020003" pitchFamily="2" charset="0"/>
              </a:rPr>
              <a:t>Barazzoni</a:t>
            </a:r>
            <a:endParaRPr lang="en-US" sz="1600" dirty="0">
              <a:latin typeface="Avenir Book" panose="02000503020000020003" pitchFamily="2" charset="0"/>
            </a:endParaRPr>
          </a:p>
          <a:p>
            <a:pPr marL="190350" indent="-33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Stéphane Schneider 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25C52ADE-CD15-7D4F-B86C-34696780B725}"/>
              </a:ext>
            </a:extLst>
          </p:cNvPr>
          <p:cNvSpPr txBox="1">
            <a:spLocks/>
          </p:cNvSpPr>
          <p:nvPr/>
        </p:nvSpPr>
        <p:spPr>
          <a:xfrm>
            <a:off x="2293629" y="2722029"/>
            <a:ext cx="3748626" cy="92247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Juan B Ochoa </a:t>
            </a: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Gil Hardy </a:t>
            </a: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Albert </a:t>
            </a:r>
            <a:r>
              <a:rPr lang="en-US" sz="1600" dirty="0" err="1">
                <a:latin typeface="Avenir Book" panose="02000503020000020003" pitchFamily="2" charset="0"/>
              </a:rPr>
              <a:t>Barrocas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2FCBB31-97CB-864F-9EA1-2EF4DD5A6611}"/>
              </a:ext>
            </a:extLst>
          </p:cNvPr>
          <p:cNvSpPr txBox="1">
            <a:spLocks/>
          </p:cNvSpPr>
          <p:nvPr/>
        </p:nvSpPr>
        <p:spPr>
          <a:xfrm>
            <a:off x="2255679" y="3654890"/>
            <a:ext cx="3748626" cy="92247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Isabel </a:t>
            </a:r>
            <a:r>
              <a:rPr lang="en-US" sz="1600" dirty="0" err="1">
                <a:latin typeface="Avenir Book" panose="02000503020000020003" pitchFamily="2" charset="0"/>
              </a:rPr>
              <a:t>Correia</a:t>
            </a:r>
            <a:endParaRPr lang="en-US" sz="1600" dirty="0">
              <a:latin typeface="Avenir Book" panose="02000503020000020003" pitchFamily="2" charset="0"/>
            </a:endParaRP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Karin </a:t>
            </a:r>
            <a:r>
              <a:rPr lang="en-US" sz="1600" dirty="0" err="1">
                <a:latin typeface="Avenir Book" panose="02000503020000020003" pitchFamily="2" charset="0"/>
              </a:rPr>
              <a:t>Papapietro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Dr</a:t>
            </a:r>
            <a:r>
              <a:rPr lang="en-US" sz="1600" dirty="0">
                <a:latin typeface="Avenir Book" panose="02000503020000020003" pitchFamily="2" charset="0"/>
              </a:rPr>
              <a:t> Charles Bermudez</a:t>
            </a: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venir Book" panose="02000503020000020003" pitchFamily="2" charset="0"/>
            </a:endParaRPr>
          </a:p>
          <a:p>
            <a:pPr marL="846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295518C-78DA-2244-8786-708FD58E26A4}"/>
              </a:ext>
            </a:extLst>
          </p:cNvPr>
          <p:cNvSpPr txBox="1"/>
          <p:nvPr/>
        </p:nvSpPr>
        <p:spPr>
          <a:xfrm>
            <a:off x="5514454" y="5336798"/>
            <a:ext cx="411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    </a:t>
            </a:r>
            <a:r>
              <a:rPr lang="es-MX" sz="1600" b="1" dirty="0">
                <a:latin typeface="Avenir Book" panose="02000503020000020003" pitchFamily="2" charset="0"/>
              </a:rPr>
              <a:t>WG Coordinator   </a:t>
            </a:r>
            <a:r>
              <a:rPr lang="es-MX" sz="1600" dirty="0">
                <a:latin typeface="Avenir Book" panose="02000503020000020003" pitchFamily="2" charset="0"/>
              </a:rPr>
              <a:t>Dr. Diana Cárdenas</a:t>
            </a:r>
          </a:p>
          <a:p>
            <a:endParaRPr lang="es-MX" sz="1600" dirty="0">
              <a:latin typeface="Avenir Book" panose="02000503020000020003" pitchFamily="2" charset="0"/>
            </a:endParaRPr>
          </a:p>
          <a:p>
            <a:endParaRPr lang="es-MX" sz="1600" dirty="0">
              <a:latin typeface="Avenir Book" panose="02000503020000020003" pitchFamily="2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26ADE25-98F0-6A44-AB8F-4FFA2AEEC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392" y="2582817"/>
            <a:ext cx="1346468" cy="790020"/>
          </a:xfrm>
          <a:prstGeom prst="rect">
            <a:avLst/>
          </a:prstGeom>
        </p:spPr>
      </p:pic>
      <p:pic>
        <p:nvPicPr>
          <p:cNvPr id="16" name="Imagen 8">
            <a:extLst>
              <a:ext uri="{FF2B5EF4-FFF2-40B4-BE49-F238E27FC236}">
                <a16:creationId xmlns:a16="http://schemas.microsoft.com/office/drawing/2014/main" id="{8A1D81FE-274A-4D7A-911E-16152AA84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254" y="5815959"/>
            <a:ext cx="648365" cy="344740"/>
          </a:xfrm>
          <a:prstGeom prst="rect">
            <a:avLst/>
          </a:prstGeom>
        </p:spPr>
      </p:pic>
      <p:pic>
        <p:nvPicPr>
          <p:cNvPr id="20" name="Imagen 24">
            <a:extLst>
              <a:ext uri="{FF2B5EF4-FFF2-40B4-BE49-F238E27FC236}">
                <a16:creationId xmlns:a16="http://schemas.microsoft.com/office/drawing/2014/main" id="{2249C169-BC3A-4CDF-A2CF-F319B88D8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077" y="5716888"/>
            <a:ext cx="648365" cy="380418"/>
          </a:xfrm>
          <a:prstGeom prst="rect">
            <a:avLst/>
          </a:prstGeom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C0C0A238-2129-4064-8B69-EF74E93CF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14" y="5772173"/>
            <a:ext cx="1000145" cy="2938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0893CA-5F2D-9444-8BB6-7ED841424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1667" y="4862735"/>
            <a:ext cx="2112767" cy="21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8FB7E-868A-954D-8C44-85D95167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88" y="564631"/>
            <a:ext cx="9681411" cy="84022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Ten Recommended </a:t>
            </a:r>
            <a:r>
              <a:rPr lang="fr-CR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Principles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for HRBA</a:t>
            </a:r>
            <a:endParaRPr lang="fr-CR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5365F-B2E0-4603-9C72-E567CB64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636" y="1825624"/>
            <a:ext cx="10463655" cy="478299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dirty="0">
                <a:latin typeface="Avenir Book" panose="02000503020000020003" pitchFamily="2" charset="0"/>
              </a:rPr>
              <a:t>Public Health Policy must make fulfilment of the right to nutritional care a fundamental axis in the fight against DRM</a:t>
            </a: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dirty="0">
                <a:latin typeface="Avenir Book" panose="02000503020000020003" pitchFamily="2" charset="0"/>
              </a:rPr>
              <a:t>Clinical nutrition must be integrated into public health policy based on human rights, equity and economic values</a:t>
            </a: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dirty="0">
                <a:latin typeface="Avenir Book" panose="02000503020000020003" pitchFamily="2" charset="0"/>
              </a:rPr>
              <a:t>Clinical nutrition education and research is a fundamental axis of the respect and the fulfilment of the right to nutritional care</a:t>
            </a:r>
          </a:p>
          <a:p>
            <a:pPr marL="0" indent="0">
              <a:spcBef>
                <a:spcPts val="1600"/>
              </a:spcBef>
              <a:buNone/>
            </a:pPr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7B6B94-3450-CE44-BA1B-DD68D33F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8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8FB7E-868A-954D-8C44-85D95167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88" y="564631"/>
            <a:ext cx="9681411" cy="84022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Ten Recommended </a:t>
            </a:r>
            <a:r>
              <a:rPr lang="fr-CR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Principles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for HRBA</a:t>
            </a:r>
            <a:endParaRPr lang="fr-CR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5365F-B2E0-4603-9C72-E567CB64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976" y="1590234"/>
            <a:ext cx="10588234" cy="4782993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GB" dirty="0">
                <a:latin typeface="Avenir Book" panose="02000503020000020003" pitchFamily="2" charset="0"/>
              </a:rPr>
              <a:t>4. Ethical principles and values in clinical nutrition including justice and equity in nutritional care access is the basis for the right to nutritional care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dirty="0">
                <a:latin typeface="Avenir Book" panose="02000503020000020003" pitchFamily="2" charset="0"/>
              </a:rPr>
              <a:t>5. Clinicians, researchers and policy makers should work together to translate evidence-based medical nutrition therapy into policy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dirty="0">
                <a:latin typeface="Avenir Book" panose="02000503020000020003" pitchFamily="2" charset="0"/>
              </a:rPr>
              <a:t>6. To be effectively implemented, public health policy on  clinical nutrition should consider all patients at  nutritional risk, including childbearing women and children, as the target population</a:t>
            </a:r>
          </a:p>
          <a:p>
            <a:pPr marL="0" indent="0">
              <a:spcBef>
                <a:spcPts val="1600"/>
              </a:spcBef>
              <a:buNone/>
            </a:pPr>
            <a:endParaRPr lang="en-GB" dirty="0">
              <a:latin typeface="Avenir Book" panose="02000503020000020003" pitchFamily="2" charset="0"/>
            </a:endParaRPr>
          </a:p>
          <a:p>
            <a:pPr>
              <a:spcBef>
                <a:spcPts val="1600"/>
              </a:spcBef>
            </a:pPr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E6F5DD-7994-7F44-9528-4B1A6B2B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7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877CB8-E5D5-4C83-A16D-5832B338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88" y="358589"/>
            <a:ext cx="9049400" cy="100937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Ten Recommended Principles For HRBA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4066-75BD-4948-85AD-6AECE9DA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768" y="1825625"/>
            <a:ext cx="10277742" cy="48661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GB" sz="3000" dirty="0">
                <a:latin typeface="Avenir Book" panose="02000503020000020003" pitchFamily="2" charset="0"/>
              </a:rPr>
              <a:t>7. Public health policy should consider nutritional care as part of the holistic approach for the patient, which  aims to prevent and treat DRM and improve clinical outcomes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3000" dirty="0">
                <a:latin typeface="Avenir Book" panose="02000503020000020003" pitchFamily="2" charset="0"/>
              </a:rPr>
              <a:t>8. Nutritional care requires an institutional culture that follows ethical principles and values, and an interdisciplinary approach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3000" dirty="0">
                <a:latin typeface="Avenir Book" panose="02000503020000020003" pitchFamily="2" charset="0"/>
              </a:rPr>
              <a:t>9. All nutritional care must include an after-hospital discharge plan, involving patients and caregivers, and be subject to an annual audit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sz="3000" dirty="0">
                <a:latin typeface="Avenir Book" panose="02000503020000020003" pitchFamily="2" charset="0"/>
              </a:rPr>
              <a:t>10. Patient empowerment is a key enabler to necessary action to optimise nutritional care</a:t>
            </a:r>
          </a:p>
          <a:p>
            <a:pPr marL="0" indent="0">
              <a:spcBef>
                <a:spcPts val="1600"/>
              </a:spcBef>
              <a:buNone/>
            </a:pPr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B080A1-0B50-5B45-842F-8090B5AB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6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67081-9B1B-E542-AEAC-D874CD0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59" y="229966"/>
            <a:ext cx="10172699" cy="1325563"/>
          </a:xfrm>
        </p:spPr>
        <p:txBody>
          <a:bodyPr/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Nutrition and Human Rights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89C8D-C69D-3646-8526-84BB4DBD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1" y="1791422"/>
            <a:ext cx="10872354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128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Key </a:t>
            </a:r>
            <a:r>
              <a:rPr lang="es-MX" sz="128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Messages</a:t>
            </a:r>
            <a:endParaRPr lang="es-MX" sz="12800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Nutritional care should be considered a fundamental human right intrinsically linked to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the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right to food as well as to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the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right to health</a:t>
            </a:r>
          </a:p>
          <a:p>
            <a:pPr>
              <a:lnSpc>
                <a:spcPct val="120000"/>
              </a:lnSpc>
            </a:pPr>
            <a:r>
              <a:rPr lang="en-US" sz="9600" dirty="0">
                <a:latin typeface="Avenir Book" panose="02000503020000020003" pitchFamily="2" charset="0"/>
                <a:cs typeface="Calibri" panose="020F0502020204030204" pitchFamily="34" charset="0"/>
              </a:rPr>
              <a:t>The patient has the right to:</a:t>
            </a:r>
          </a:p>
          <a:p>
            <a:pPr lvl="1">
              <a:lnSpc>
                <a:spcPct val="120000"/>
              </a:lnSpc>
            </a:pPr>
            <a:r>
              <a:rPr lang="en-US" sz="9200" dirty="0">
                <a:latin typeface="Avenir Book" panose="02000503020000020003" pitchFamily="2" charset="0"/>
                <a:cs typeface="Calibri" panose="020F0502020204030204" pitchFamily="34" charset="0"/>
              </a:rPr>
              <a:t> be screened and diagnosed for DRM</a:t>
            </a:r>
          </a:p>
          <a:p>
            <a:pPr lvl="1">
              <a:lnSpc>
                <a:spcPct val="120000"/>
              </a:lnSpc>
            </a:pPr>
            <a:r>
              <a:rPr lang="en-US" sz="9200" dirty="0">
                <a:latin typeface="Avenir Book" panose="02000503020000020003" pitchFamily="2" charset="0"/>
                <a:cs typeface="Calibri" panose="020F0502020204030204" pitchFamily="34" charset="0"/>
              </a:rPr>
              <a:t>receive regular hospital diet, therapeutic diet (food modification or supplements), medical nutrition therapy (AANH**) from an expert interdisciplinary team </a:t>
            </a:r>
            <a:endParaRPr lang="es-MX" sz="9200" dirty="0"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</a:pP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The HRBA* to Clinical Nutrition could contribute globally to the construction of a moral, political and legal perspective to the concept of nutritional care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91D7D32-6285-5546-BB7A-5FC2559AD0D1}"/>
              </a:ext>
            </a:extLst>
          </p:cNvPr>
          <p:cNvSpPr txBox="1"/>
          <p:nvPr/>
        </p:nvSpPr>
        <p:spPr>
          <a:xfrm>
            <a:off x="927464" y="6303386"/>
            <a:ext cx="1013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*HRBA: Human rights </a:t>
            </a:r>
            <a:r>
              <a:rPr lang="es-MX" sz="18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based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MX" sz="18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apprach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**AANH: </a:t>
            </a:r>
            <a:r>
              <a:rPr lang="es-MX" sz="18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Artificially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MX" sz="18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administered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MX" sz="18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Nutrition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and </a:t>
            </a:r>
            <a:r>
              <a:rPr lang="es-MX" sz="18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Hydration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4ACC83-74FA-124A-9F5C-08E6EA5E0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0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67081-9B1B-E542-AEAC-D874CD0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636" y="165948"/>
            <a:ext cx="10034163" cy="1325563"/>
          </a:xfrm>
        </p:spPr>
        <p:txBody>
          <a:bodyPr/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Nutrition and Human Rights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89C8D-C69D-3646-8526-84BB4DBD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3" y="1863005"/>
            <a:ext cx="10972800" cy="49949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128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Key </a:t>
            </a:r>
            <a:r>
              <a:rPr lang="es-MX" sz="128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Messages</a:t>
            </a:r>
            <a:endParaRPr lang="es-MX" sz="12800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  <a:p>
            <a:pPr>
              <a:lnSpc>
                <a:spcPct val="120000"/>
              </a:lnSpc>
            </a:pP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The HRBA* can be the cornerstone of the rationale of political and legal instruments in the field of clinical nutrition</a:t>
            </a:r>
          </a:p>
          <a:p>
            <a:pPr>
              <a:lnSpc>
                <a:spcPct val="120000"/>
              </a:lnSpc>
            </a:pP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From the legal and political point of view, HRBA* implies</a:t>
            </a:r>
          </a:p>
          <a:p>
            <a:pPr lvl="1">
              <a:lnSpc>
                <a:spcPct val="120000"/>
              </a:lnSpc>
            </a:pPr>
            <a:r>
              <a:rPr lang="es-MX" sz="9200" dirty="0">
                <a:latin typeface="Avenir Book" panose="02000503020000020003" pitchFamily="2" charset="0"/>
                <a:cs typeface="Calibri" panose="020F0502020204030204" pitchFamily="34" charset="0"/>
              </a:rPr>
              <a:t> that states and duty-bearers are bound to certain obligations, whose effective implementation can legitimately be claimed </a:t>
            </a:r>
            <a:r>
              <a:rPr lang="es-MX" sz="9200" dirty="0" err="1">
                <a:latin typeface="Avenir Book" panose="02000503020000020003" pitchFamily="2" charset="0"/>
                <a:cs typeface="Calibri" panose="020F0502020204030204" pitchFamily="34" charset="0"/>
              </a:rPr>
              <a:t>by</a:t>
            </a:r>
            <a:r>
              <a:rPr lang="es-MX" sz="92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200" dirty="0" err="1">
                <a:latin typeface="Avenir Book" panose="02000503020000020003" pitchFamily="2" charset="0"/>
                <a:cs typeface="Calibri" panose="020F0502020204030204" pitchFamily="34" charset="0"/>
              </a:rPr>
              <a:t>people</a:t>
            </a:r>
            <a:endParaRPr lang="es-MX" sz="92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Duty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bearers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are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bound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“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to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respect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,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to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protect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and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to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fulfill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”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the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patients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’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right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to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benefit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from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the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whole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process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of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nutritional</a:t>
            </a:r>
            <a:r>
              <a:rPr lang="es-MX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MX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care</a:t>
            </a:r>
            <a:endParaRPr lang="es-MX" sz="9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600" dirty="0">
                <a:latin typeface="Avenir Book" panose="02000503020000020003" pitchFamily="2" charset="0"/>
                <a:cs typeface="Calibri" panose="020F0502020204030204" pitchFamily="34" charset="0"/>
              </a:rPr>
              <a:t>Governments have a duty to guarantee </a:t>
            </a:r>
            <a:r>
              <a:rPr lang="es-ES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the</a:t>
            </a:r>
            <a:r>
              <a:rPr lang="es-ES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ES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right</a:t>
            </a:r>
            <a:r>
              <a:rPr lang="es-ES" sz="9600" dirty="0">
                <a:latin typeface="Avenir Book" panose="02000503020000020003" pitchFamily="2" charset="0"/>
                <a:cs typeface="Calibri" panose="020F0502020204030204" pitchFamily="34" charset="0"/>
              </a:rPr>
              <a:t> to </a:t>
            </a:r>
            <a:r>
              <a:rPr lang="es-ES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nutritional</a:t>
            </a:r>
            <a:r>
              <a:rPr lang="es-ES" sz="96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s-ES" sz="9600" dirty="0" err="1">
                <a:latin typeface="Avenir Book" panose="02000503020000020003" pitchFamily="2" charset="0"/>
                <a:cs typeface="Calibri" panose="020F0502020204030204" pitchFamily="34" charset="0"/>
              </a:rPr>
              <a:t>care</a:t>
            </a:r>
            <a:endParaRPr lang="es-MX" sz="96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MX" sz="3200" dirty="0">
                <a:latin typeface="Avenir Book" panose="02000503020000020003" pitchFamily="2" charset="0"/>
              </a:rPr>
              <a:t> </a:t>
            </a:r>
            <a:endParaRPr lang="es-MX" dirty="0">
              <a:latin typeface="Avenir Book" panose="02000503020000020003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7C67CFA-68B0-C34B-ABAD-67A50E457703}"/>
              </a:ext>
            </a:extLst>
          </p:cNvPr>
          <p:cNvSpPr txBox="1"/>
          <p:nvPr/>
        </p:nvSpPr>
        <p:spPr>
          <a:xfrm>
            <a:off x="935183" y="6308209"/>
            <a:ext cx="1013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*HRBA: Human rights based apprach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BF02FA-0C76-4E47-8E99-F535803F2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EBDE7-7C36-A449-B94E-9B70BAFF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118F1F-C57E-C84C-95C7-9CEC7A350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115" y="-2361052"/>
            <a:ext cx="12222229" cy="12222229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1C61116-8D1B-4400-8AD0-7207069B1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91" y="2930694"/>
            <a:ext cx="3560958" cy="13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2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EBDE7-7C36-A449-B94E-9B70BAFF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3271280"/>
            <a:ext cx="10908344" cy="2651849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Avenir Book" panose="02000503020000020003" pitchFamily="2" charset="0"/>
              </a:rPr>
              <a:t>1. </a:t>
            </a:r>
            <a:r>
              <a:rPr lang="es-MX" sz="2700" dirty="0" err="1">
                <a:latin typeface="Avenir Book" panose="02000503020000020003" pitchFamily="2" charset="0"/>
              </a:rPr>
              <a:t>Dissemination</a:t>
            </a:r>
            <a:r>
              <a:rPr lang="es-MX" sz="2700" dirty="0">
                <a:latin typeface="Avenir Book" panose="02000503020000020003" pitchFamily="2" charset="0"/>
              </a:rPr>
              <a:t> </a:t>
            </a:r>
            <a:r>
              <a:rPr lang="es-MX" sz="2700" dirty="0" err="1">
                <a:latin typeface="Avenir Book" panose="02000503020000020003" pitchFamily="2" charset="0"/>
              </a:rPr>
              <a:t>of</a:t>
            </a:r>
            <a:r>
              <a:rPr lang="es-MX" sz="2700" dirty="0">
                <a:latin typeface="Avenir Book" panose="02000503020000020003" pitchFamily="2" charset="0"/>
              </a:rPr>
              <a:t> </a:t>
            </a:r>
            <a:r>
              <a:rPr lang="es-MX" sz="2700" dirty="0" err="1">
                <a:latin typeface="Avenir Book" panose="02000503020000020003" pitchFamily="2" charset="0"/>
              </a:rPr>
              <a:t>the</a:t>
            </a:r>
            <a:r>
              <a:rPr lang="es-MX" sz="2700" dirty="0">
                <a:latin typeface="Avenir Book" panose="02000503020000020003" pitchFamily="2" charset="0"/>
              </a:rPr>
              <a:t> position </a:t>
            </a:r>
            <a:r>
              <a:rPr lang="es-MX" sz="2700" dirty="0" err="1">
                <a:latin typeface="Avenir Book" panose="02000503020000020003" pitchFamily="2" charset="0"/>
              </a:rPr>
              <a:t>paper</a:t>
            </a:r>
            <a:r>
              <a:rPr lang="es-MX" sz="2700" dirty="0">
                <a:latin typeface="Avenir Book" panose="02000503020000020003" pitchFamily="2" charset="0"/>
              </a:rPr>
              <a:t> : NCP and CN “free </a:t>
            </a:r>
            <a:r>
              <a:rPr lang="es-MX" sz="2700" dirty="0" err="1">
                <a:latin typeface="Avenir Book" panose="02000503020000020003" pitchFamily="2" charset="0"/>
              </a:rPr>
              <a:t>access</a:t>
            </a:r>
            <a:r>
              <a:rPr lang="es-MX" sz="2700" dirty="0">
                <a:latin typeface="Avenir Book" panose="02000503020000020003" pitchFamily="2" charset="0"/>
              </a:rPr>
              <a:t>” </a:t>
            </a:r>
            <a:r>
              <a:rPr lang="es-MX" sz="2700" dirty="0">
                <a:latin typeface="Avenir Book" panose="02000503020000020003" pitchFamily="2" charset="0"/>
                <a:hlinkClick r:id="rId2"/>
              </a:rPr>
              <a:t>https://authors.elsevier.com/a/1d5nSxUE3bV8%7E</a:t>
            </a:r>
            <a:r>
              <a:rPr lang="es-MX" sz="2700" dirty="0">
                <a:latin typeface="Avenir Book" panose="02000503020000020003" pitchFamily="2" charset="0"/>
              </a:rPr>
              <a:t> </a:t>
            </a:r>
            <a:br>
              <a:rPr lang="es-MX" sz="2700" dirty="0">
                <a:latin typeface="Avenir Book" panose="02000503020000020003" pitchFamily="2" charset="0"/>
              </a:rPr>
            </a:br>
            <a:br>
              <a:rPr lang="es-MX" sz="2700" dirty="0">
                <a:latin typeface="Avenir Book" panose="02000503020000020003" pitchFamily="2" charset="0"/>
              </a:rPr>
            </a:br>
            <a:r>
              <a:rPr lang="es-MX" sz="2700" dirty="0">
                <a:latin typeface="Avenir Book" panose="02000503020000020003" pitchFamily="2" charset="0"/>
              </a:rPr>
              <a:t>2. </a:t>
            </a:r>
            <a:r>
              <a:rPr lang="es-MX" sz="2700" dirty="0" err="1">
                <a:latin typeface="Avenir Book" panose="02000503020000020003" pitchFamily="2" charset="0"/>
              </a:rPr>
              <a:t>Sharing</a:t>
            </a:r>
            <a:r>
              <a:rPr lang="es-MX" sz="2700" dirty="0">
                <a:latin typeface="Avenir Book" panose="02000503020000020003" pitchFamily="2" charset="0"/>
              </a:rPr>
              <a:t> </a:t>
            </a:r>
            <a:r>
              <a:rPr lang="es-MX" sz="2700" dirty="0" err="1">
                <a:latin typeface="Avenir Book" panose="02000503020000020003" pitchFamily="2" charset="0"/>
              </a:rPr>
              <a:t>the</a:t>
            </a:r>
            <a:r>
              <a:rPr lang="es-MX" sz="2700" dirty="0">
                <a:latin typeface="Avenir Book" panose="02000503020000020003" pitchFamily="2" charset="0"/>
              </a:rPr>
              <a:t> videos: </a:t>
            </a:r>
            <a:r>
              <a:rPr lang="es-MX" sz="2700" dirty="0" err="1">
                <a:latin typeface="Avenir Book" panose="02000503020000020003" pitchFamily="2" charset="0"/>
              </a:rPr>
              <a:t>youtube</a:t>
            </a:r>
            <a:r>
              <a:rPr lang="es-MX" sz="2700" dirty="0">
                <a:latin typeface="Avenir Book" panose="02000503020000020003" pitchFamily="2" charset="0"/>
              </a:rPr>
              <a:t> </a:t>
            </a:r>
            <a:r>
              <a:rPr lang="es-MX" sz="2700" dirty="0" err="1">
                <a:latin typeface="Avenir Book" panose="02000503020000020003" pitchFamily="2" charset="0"/>
              </a:rPr>
              <a:t>channel</a:t>
            </a:r>
            <a:br>
              <a:rPr lang="es-MX" sz="2700" dirty="0">
                <a:latin typeface="Avenir Book" panose="02000503020000020003" pitchFamily="2" charset="0"/>
              </a:rPr>
            </a:br>
            <a:br>
              <a:rPr lang="es-MX" sz="2700" dirty="0">
                <a:latin typeface="Avenir Book" panose="02000503020000020003" pitchFamily="2" charset="0"/>
              </a:rPr>
            </a:br>
            <a:r>
              <a:rPr lang="es-MX" sz="2700" dirty="0">
                <a:latin typeface="Avenir Book" panose="02000503020000020003" pitchFamily="2" charset="0"/>
              </a:rPr>
              <a:t> https://www.youtube.com/channel/UC9jizeJi-xh9Zc9BPuwqVpA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118F1F-C57E-C84C-95C7-9CEC7A350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0833" y="-620925"/>
            <a:ext cx="4432156" cy="4432156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0FC805-D07E-6D4C-89EA-5F9F44ADD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91" y="300006"/>
            <a:ext cx="1804321" cy="17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573BB-272E-F44A-A7E5-04E7EA0C5223}"/>
              </a:ext>
            </a:extLst>
          </p:cNvPr>
          <p:cNvSpPr txBox="1">
            <a:spLocks/>
          </p:cNvSpPr>
          <p:nvPr/>
        </p:nvSpPr>
        <p:spPr>
          <a:xfrm>
            <a:off x="2002230" y="-24704"/>
            <a:ext cx="961602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Nutrition and Human Rights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151E2-6C87-CA44-89B2-8E7EE682E2E2}"/>
              </a:ext>
            </a:extLst>
          </p:cNvPr>
          <p:cNvSpPr txBox="1">
            <a:spLocks/>
          </p:cNvSpPr>
          <p:nvPr/>
        </p:nvSpPr>
        <p:spPr>
          <a:xfrm>
            <a:off x="1355250" y="2048047"/>
            <a:ext cx="9094816" cy="44951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Avenir" panose="02000503020000020003" pitchFamily="2" charset="0"/>
              </a:rPr>
              <a:t>The 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" panose="02000503020000020003" pitchFamily="2" charset="0"/>
              </a:rPr>
              <a:t>Human Rights Based Approach (HRBA) </a:t>
            </a:r>
            <a:r>
              <a:rPr lang="es-MX" dirty="0">
                <a:latin typeface="Avenir" panose="02000503020000020003" pitchFamily="2" charset="0"/>
              </a:rPr>
              <a:t>is a new topic in Clinical Nutrition</a:t>
            </a:r>
          </a:p>
          <a:p>
            <a:r>
              <a:rPr lang="es-MX" dirty="0">
                <a:latin typeface="Avenir" panose="02000503020000020003" pitchFamily="2" charset="0"/>
              </a:rPr>
              <a:t>HRBA </a:t>
            </a:r>
            <a:r>
              <a:rPr lang="es-MX" dirty="0" err="1">
                <a:latin typeface="Avenir" panose="02000503020000020003" pitchFamily="2" charset="0"/>
              </a:rPr>
              <a:t>involves</a:t>
            </a:r>
            <a:r>
              <a:rPr lang="es-MX" dirty="0">
                <a:latin typeface="Avenir" panose="02000503020000020003" pitchFamily="2" charset="0"/>
              </a:rPr>
              <a:t> </a:t>
            </a:r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venir" panose="02000503020000020003" pitchFamily="2" charset="0"/>
              </a:rPr>
              <a:t>interdisciplinary</a:t>
            </a:r>
            <a:r>
              <a:rPr lang="es-MX" dirty="0">
                <a:latin typeface="Avenir" panose="02000503020000020003" pitchFamily="2" charset="0"/>
              </a:rPr>
              <a:t> </a:t>
            </a:r>
            <a:r>
              <a:rPr lang="es-MX" dirty="0" err="1">
                <a:latin typeface="Avenir" panose="02000503020000020003" pitchFamily="2" charset="0"/>
              </a:rPr>
              <a:t>collaboration</a:t>
            </a:r>
            <a:r>
              <a:rPr lang="es-MX" dirty="0">
                <a:latin typeface="Avenir" panose="02000503020000020003" pitchFamily="2" charset="0"/>
              </a:rPr>
              <a:t> </a:t>
            </a:r>
            <a:r>
              <a:rPr lang="es-MX" dirty="0" err="1">
                <a:latin typeface="Avenir" panose="02000503020000020003" pitchFamily="2" charset="0"/>
              </a:rPr>
              <a:t>between</a:t>
            </a:r>
            <a:r>
              <a:rPr lang="es-MX" dirty="0">
                <a:latin typeface="Avenir" panose="02000503020000020003" pitchFamily="2" charset="0"/>
              </a:rPr>
              <a:t>:</a:t>
            </a:r>
          </a:p>
          <a:p>
            <a:pPr lvl="1"/>
            <a:r>
              <a:rPr lang="es-MX" dirty="0">
                <a:latin typeface="Avenir" panose="02000503020000020003" pitchFamily="2" charset="0"/>
              </a:rPr>
              <a:t>Medicine</a:t>
            </a:r>
          </a:p>
          <a:p>
            <a:pPr lvl="1"/>
            <a:r>
              <a:rPr lang="es-MX" dirty="0">
                <a:latin typeface="Avenir" panose="02000503020000020003" pitchFamily="2" charset="0"/>
              </a:rPr>
              <a:t>Human &amp; Social </a:t>
            </a:r>
            <a:r>
              <a:rPr lang="es-MX" dirty="0" err="1">
                <a:latin typeface="Avenir" panose="02000503020000020003" pitchFamily="2" charset="0"/>
              </a:rPr>
              <a:t>Sciences</a:t>
            </a:r>
            <a:endParaRPr lang="es-MX" dirty="0">
              <a:latin typeface="Avenir" panose="02000503020000020003" pitchFamily="2" charset="0"/>
            </a:endParaRPr>
          </a:p>
          <a:p>
            <a:pPr lvl="1"/>
            <a:r>
              <a:rPr lang="es-MX" dirty="0" err="1">
                <a:latin typeface="Avenir" panose="02000503020000020003" pitchFamily="2" charset="0"/>
              </a:rPr>
              <a:t>Biological</a:t>
            </a:r>
            <a:r>
              <a:rPr lang="es-MX" dirty="0">
                <a:latin typeface="Avenir" panose="02000503020000020003" pitchFamily="2" charset="0"/>
              </a:rPr>
              <a:t> </a:t>
            </a:r>
            <a:r>
              <a:rPr lang="es-MX" dirty="0" err="1">
                <a:latin typeface="Avenir" panose="02000503020000020003" pitchFamily="2" charset="0"/>
              </a:rPr>
              <a:t>Sciences</a:t>
            </a:r>
            <a:endParaRPr lang="es-MX" dirty="0">
              <a:latin typeface="Avenir" panose="02000503020000020003" pitchFamily="2" charset="0"/>
            </a:endParaRPr>
          </a:p>
          <a:p>
            <a:pPr lvl="1"/>
            <a:r>
              <a:rPr lang="es-MX" dirty="0" err="1">
                <a:latin typeface="Avenir" panose="02000503020000020003" pitchFamily="2" charset="0"/>
              </a:rPr>
              <a:t>Pharmaceutical</a:t>
            </a:r>
            <a:r>
              <a:rPr lang="es-MX" dirty="0">
                <a:latin typeface="Avenir" panose="02000503020000020003" pitchFamily="2" charset="0"/>
              </a:rPr>
              <a:t> </a:t>
            </a:r>
            <a:r>
              <a:rPr lang="es-MX" dirty="0" err="1">
                <a:latin typeface="Avenir" panose="02000503020000020003" pitchFamily="2" charset="0"/>
              </a:rPr>
              <a:t>Sciences</a:t>
            </a:r>
            <a:endParaRPr lang="es-MX" dirty="0">
              <a:latin typeface="Avenir" panose="02000503020000020003" pitchFamily="2" charset="0"/>
            </a:endParaRPr>
          </a:p>
          <a:p>
            <a:pPr lvl="1"/>
            <a:r>
              <a:rPr lang="es-MX" dirty="0">
                <a:latin typeface="Avenir" panose="02000503020000020003" pitchFamily="2" charset="0"/>
              </a:rPr>
              <a:t>Nutrition and Dietetics</a:t>
            </a:r>
          </a:p>
          <a:p>
            <a:pPr marL="0" indent="0" algn="ctr">
              <a:buNone/>
            </a:pPr>
            <a:endParaRPr lang="es-MX" b="1" dirty="0">
              <a:latin typeface="Avenir" panose="02000503020000020003" pitchFamily="2" charset="0"/>
            </a:endParaRPr>
          </a:p>
          <a:p>
            <a:pPr marL="0" indent="0" algn="ctr">
              <a:buNone/>
            </a:pPr>
            <a:r>
              <a:rPr lang="es-MX" b="1" dirty="0">
                <a:latin typeface="Avenir" panose="02000503020000020003" pitchFamily="2" charset="0"/>
              </a:rPr>
              <a:t>HRBA is one of several strategies to raise awareness of the need for universal access to nutritional care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A4E433-7528-D442-845D-53B19F7A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703"/>
            <a:ext cx="1762968" cy="17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83B81-0254-B44C-897F-A439033B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89" y="399022"/>
            <a:ext cx="9681411" cy="1325563"/>
          </a:xfrm>
        </p:spPr>
        <p:txBody>
          <a:bodyPr/>
          <a:lstStyle/>
          <a:p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An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International Position </a:t>
            </a:r>
            <a:r>
              <a:rPr lang="es-MX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Paper</a:t>
            </a: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C2936B9-F2B6-084C-B536-C721F67B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590" y="2487492"/>
            <a:ext cx="5503660" cy="2209540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1262132-1833-E148-B4D9-7AFE1DEF6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95" y="2336697"/>
            <a:ext cx="5024414" cy="2494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E9AF19-CB7E-A749-94F3-4C86DADA60A8}"/>
              </a:ext>
            </a:extLst>
          </p:cNvPr>
          <p:cNvSpPr/>
          <p:nvPr/>
        </p:nvSpPr>
        <p:spPr>
          <a:xfrm>
            <a:off x="1246909" y="5627981"/>
            <a:ext cx="10432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12121"/>
                </a:solidFill>
                <a:latin typeface="system-ui"/>
              </a:rPr>
              <a:t>Cardenas D,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Correia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 MITD, Ochoa JB, Hardy G,  et al.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Clinical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 nutrition and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human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rights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. An international position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paper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fr-FR" sz="1200" b="1" dirty="0">
                <a:solidFill>
                  <a:srgbClr val="212121"/>
                </a:solidFill>
                <a:latin typeface="system-ui"/>
              </a:rPr>
              <a:t>Clin </a:t>
            </a:r>
            <a:r>
              <a:rPr lang="fr-FR" sz="1200" b="1" dirty="0" err="1">
                <a:solidFill>
                  <a:srgbClr val="212121"/>
                </a:solidFill>
                <a:latin typeface="system-ui"/>
              </a:rPr>
              <a:t>Nutr</a:t>
            </a:r>
            <a:r>
              <a:rPr lang="fr-FR" sz="1200" b="1" dirty="0">
                <a:solidFill>
                  <a:srgbClr val="212121"/>
                </a:solidFill>
                <a:latin typeface="system-ui"/>
              </a:rPr>
              <a:t>. 2021 Jun;40(6):4029-4036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.  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doi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: 10.1016/j.clnu.2021.02.039.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Cardenas D, </a:t>
            </a:r>
            <a:r>
              <a:rPr lang="fr-FR" sz="1200" dirty="0" err="1"/>
              <a:t>Correia</a:t>
            </a:r>
            <a:r>
              <a:rPr lang="fr-FR" sz="1200" dirty="0"/>
              <a:t> MITD, Ochoa JB, Hardy G, et al. </a:t>
            </a:r>
            <a:r>
              <a:rPr lang="fr-FR" sz="1200" dirty="0" err="1"/>
              <a:t>Clinical</a:t>
            </a:r>
            <a:r>
              <a:rPr lang="fr-FR" sz="1200" dirty="0"/>
              <a:t> Nutrition and </a:t>
            </a:r>
            <a:r>
              <a:rPr lang="fr-FR" sz="1200" dirty="0" err="1"/>
              <a:t>Human</a:t>
            </a:r>
            <a:r>
              <a:rPr lang="fr-FR" sz="1200" dirty="0"/>
              <a:t> </a:t>
            </a:r>
            <a:r>
              <a:rPr lang="fr-FR" sz="1200" dirty="0" err="1"/>
              <a:t>Rights</a:t>
            </a:r>
            <a:r>
              <a:rPr lang="fr-FR" sz="1200" dirty="0"/>
              <a:t>. An International Position Paper. </a:t>
            </a:r>
            <a:r>
              <a:rPr lang="fr-FR" sz="1200" b="1" dirty="0" err="1"/>
              <a:t>Nutr</a:t>
            </a:r>
            <a:r>
              <a:rPr lang="fr-FR" sz="1200" b="1" dirty="0"/>
              <a:t> Clin </a:t>
            </a:r>
            <a:r>
              <a:rPr lang="fr-FR" sz="1200" b="1" dirty="0" err="1"/>
              <a:t>Pract</a:t>
            </a:r>
            <a:r>
              <a:rPr lang="fr-FR" sz="1200" b="1" dirty="0"/>
              <a:t>. 2021 Jun;36(3):534-544</a:t>
            </a:r>
            <a:r>
              <a:rPr lang="fr-FR" sz="1200" dirty="0"/>
              <a:t>. </a:t>
            </a:r>
            <a:r>
              <a:rPr lang="fr-FR" sz="1200" dirty="0" err="1"/>
              <a:t>doi</a:t>
            </a:r>
            <a:r>
              <a:rPr lang="fr-FR" sz="1200" dirty="0"/>
              <a:t>: 10.1002/ncp.10667. </a:t>
            </a:r>
            <a:endParaRPr lang="fr-CR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BB8FD1-B321-8F45-B5FE-98205ABA1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588"/>
            <a:ext cx="10515600" cy="435133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Aims and Objectives</a:t>
            </a:r>
          </a:p>
          <a:p>
            <a:pPr marL="685800" indent="-457200" algn="just"/>
            <a:r>
              <a:rPr lang="en-US" dirty="0">
                <a:latin typeface="Avenir Book" panose="02000503020000020003" pitchFamily="2" charset="0"/>
              </a:rPr>
              <a:t>The aim of this first position paper is to provide the link between clinical nutrition and human rights.</a:t>
            </a:r>
          </a:p>
          <a:p>
            <a:pPr marL="685800" indent="-457200" algn="just"/>
            <a:r>
              <a:rPr lang="en-US" dirty="0">
                <a:latin typeface="Avenir Book" panose="02000503020000020003" pitchFamily="2" charset="0"/>
              </a:rPr>
              <a:t> Our objectives are: </a:t>
            </a:r>
          </a:p>
          <a:p>
            <a:pPr marL="1143000" lvl="1" indent="-457200" algn="just"/>
            <a:r>
              <a:rPr lang="en-US" dirty="0">
                <a:latin typeface="Avenir Book" panose="02000503020000020003" pitchFamily="2" charset="0"/>
              </a:rPr>
              <a:t>To characterize nutritional care as a human right</a:t>
            </a:r>
          </a:p>
          <a:p>
            <a:pPr marL="1143000" lvl="1" indent="-457200" algn="just"/>
            <a:r>
              <a:rPr lang="en-US" dirty="0">
                <a:latin typeface="Avenir Book" panose="02000503020000020003" pitchFamily="2" charset="0"/>
              </a:rPr>
              <a:t>To highlight the need for early diagnosis and treatment of DRM* </a:t>
            </a:r>
          </a:p>
          <a:p>
            <a:pPr marL="1143000" lvl="1" indent="-457200" algn="just"/>
            <a:r>
              <a:rPr lang="en-US" dirty="0">
                <a:latin typeface="Avenir Book" panose="02000503020000020003" pitchFamily="2" charset="0"/>
              </a:rPr>
              <a:t>To advocate nutritional care as part of a holistic process of patient care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B2CEAA-015D-E645-BFC4-104AC0267A9C}"/>
              </a:ext>
            </a:extLst>
          </p:cNvPr>
          <p:cNvSpPr txBox="1">
            <a:spLocks/>
          </p:cNvSpPr>
          <p:nvPr/>
        </p:nvSpPr>
        <p:spPr>
          <a:xfrm>
            <a:off x="1671020" y="273785"/>
            <a:ext cx="9865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Nutrition and Human Rights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89808-B59C-4F94-8E53-78E013328AE0}"/>
              </a:ext>
            </a:extLst>
          </p:cNvPr>
          <p:cNvSpPr txBox="1"/>
          <p:nvPr/>
        </p:nvSpPr>
        <p:spPr>
          <a:xfrm>
            <a:off x="1488140" y="6214883"/>
            <a:ext cx="964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*DRM = disease-related malnutrition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B44299-995B-FF46-9C47-BA5E8A95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0C926-ECF3-7F44-BA98-112C7332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636" y="365125"/>
            <a:ext cx="10034164" cy="1325563"/>
          </a:xfrm>
        </p:spPr>
        <p:txBody>
          <a:bodyPr>
            <a:normAutofit/>
          </a:bodyPr>
          <a:lstStyle/>
          <a:p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Nutritional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Care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is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at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the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intersection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of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the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Right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to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Food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and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the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Right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to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s-MX" sz="36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Health</a:t>
            </a:r>
            <a:endParaRPr lang="es-MX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E919DF7-4363-A249-9544-569FAF2E9F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6" y="1690688"/>
            <a:ext cx="8402931" cy="433359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71E1576-D610-BC4F-9CB6-E53D97E711C8}"/>
              </a:ext>
            </a:extLst>
          </p:cNvPr>
          <p:cNvSpPr/>
          <p:nvPr/>
        </p:nvSpPr>
        <p:spPr>
          <a:xfrm>
            <a:off x="2207795" y="6319253"/>
            <a:ext cx="9200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i="1" dirty="0">
                <a:solidFill>
                  <a:schemeClr val="bg2">
                    <a:lumMod val="25000"/>
                  </a:schemeClr>
                </a:solidFill>
                <a:latin typeface="Avenir Book Oblique" panose="02000503020000020003" pitchFamily="2" charset="0"/>
              </a:rPr>
              <a:t>                  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DRM: </a:t>
            </a:r>
            <a:r>
              <a:rPr lang="es-MX" sz="1400" b="1" dirty="0" err="1">
                <a:solidFill>
                  <a:schemeClr val="bg2">
                    <a:lumMod val="25000"/>
                  </a:schemeClr>
                </a:solidFill>
              </a:rPr>
              <a:t>Disease-related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sz="1400" b="1" dirty="0" err="1">
                <a:solidFill>
                  <a:schemeClr val="bg2">
                    <a:lumMod val="25000"/>
                  </a:schemeClr>
                </a:solidFill>
              </a:rPr>
              <a:t>malnutrition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; AANH: </a:t>
            </a:r>
            <a:r>
              <a:rPr lang="es-MX" sz="1400" b="1" dirty="0" err="1">
                <a:solidFill>
                  <a:schemeClr val="bg2">
                    <a:lumMod val="25000"/>
                  </a:schemeClr>
                </a:solidFill>
              </a:rPr>
              <a:t>Artificially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sz="1400" b="1" dirty="0" err="1">
                <a:solidFill>
                  <a:schemeClr val="bg2">
                    <a:lumMod val="25000"/>
                  </a:schemeClr>
                </a:solidFill>
              </a:rPr>
              <a:t>administered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sz="1400" b="1" dirty="0" err="1">
                <a:solidFill>
                  <a:schemeClr val="bg2">
                    <a:lumMod val="25000"/>
                  </a:schemeClr>
                </a:solidFill>
              </a:rPr>
              <a:t>Nutrition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s-MX" sz="1400" b="1" dirty="0" err="1">
                <a:solidFill>
                  <a:schemeClr val="bg2">
                    <a:lumMod val="25000"/>
                  </a:schemeClr>
                </a:solidFill>
              </a:rPr>
              <a:t>Hydration</a:t>
            </a:r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609AA2-14C4-F141-B0B2-1B9096731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4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32" y="2016471"/>
            <a:ext cx="10515601" cy="431619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The human right to nutritional care can be defined by:</a:t>
            </a:r>
          </a:p>
          <a:p>
            <a:pPr indent="0" algn="ctr">
              <a:buNone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  <a:p>
            <a:pPr marL="685800" indent="-457200"/>
            <a:r>
              <a:rPr lang="en-US" b="1" dirty="0">
                <a:latin typeface="Avenir Book" panose="02000503020000020003" pitchFamily="2" charset="0"/>
              </a:rPr>
              <a:t>The scope</a:t>
            </a:r>
          </a:p>
          <a:p>
            <a:pPr marL="685800" indent="-457200"/>
            <a:r>
              <a:rPr lang="en-US" b="1" dirty="0">
                <a:latin typeface="Avenir Book" panose="02000503020000020003" pitchFamily="2" charset="0"/>
              </a:rPr>
              <a:t>The foundation</a:t>
            </a:r>
          </a:p>
          <a:p>
            <a:pPr marL="685800" indent="-457200"/>
            <a:r>
              <a:rPr lang="en-US" b="1" dirty="0">
                <a:latin typeface="Avenir Book" panose="02000503020000020003" pitchFamily="2" charset="0"/>
              </a:rPr>
              <a:t>The duty-bearers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B2CEAA-015D-E645-BFC4-104AC0267A9C}"/>
              </a:ext>
            </a:extLst>
          </p:cNvPr>
          <p:cNvSpPr txBox="1">
            <a:spLocks/>
          </p:cNvSpPr>
          <p:nvPr/>
        </p:nvSpPr>
        <p:spPr>
          <a:xfrm>
            <a:off x="1559428" y="2454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Nutrition and Human Rights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0ABC5A-4BAB-F04E-9847-19F33B132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084" y="3258327"/>
            <a:ext cx="3354384" cy="19557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DAB0E7-53F0-864C-900B-1C17C99AA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3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5" y="1631085"/>
            <a:ext cx="11762509" cy="4357339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THE SCOPE</a:t>
            </a:r>
          </a:p>
          <a:p>
            <a:pPr marL="685800" indent="-457200"/>
            <a:r>
              <a:rPr lang="en-US" b="1" dirty="0">
                <a:latin typeface="Avenir Book" panose="02000503020000020003" pitchFamily="2" charset="0"/>
              </a:rPr>
              <a:t>We are advocating that all patients have the right to benefit from the whole process of nutritional care:</a:t>
            </a:r>
          </a:p>
          <a:p>
            <a:pPr marL="1143000" lvl="1" indent="-457200">
              <a:buFont typeface="Wingdings" pitchFamily="2" charset="2"/>
              <a:buChar char="ü"/>
            </a:pPr>
            <a:r>
              <a:rPr lang="en-US" b="1" dirty="0">
                <a:latin typeface="Avenir Book" panose="02000503020000020003" pitchFamily="2" charset="0"/>
              </a:rPr>
              <a:t>The right to timely</a:t>
            </a:r>
            <a:r>
              <a:rPr lang="en-US" dirty="0">
                <a:latin typeface="Avenir Book" panose="02000503020000020003" pitchFamily="2" charset="0"/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nutritional screening</a:t>
            </a:r>
          </a:p>
          <a:p>
            <a:pPr marL="1143000" lvl="1" indent="-457200">
              <a:buFont typeface="Wingdings" pitchFamily="2" charset="2"/>
              <a:buChar char="ü"/>
            </a:pPr>
            <a:r>
              <a:rPr lang="en-US" b="1" dirty="0">
                <a:latin typeface="Avenir Book" panose="02000503020000020003" pitchFamily="2" charset="0"/>
              </a:rPr>
              <a:t>The right to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DRM* diagnosis</a:t>
            </a:r>
          </a:p>
          <a:p>
            <a:pPr marL="1143000" lvl="1" indent="-457200">
              <a:buFont typeface="Wingdings" pitchFamily="2" charset="2"/>
              <a:buChar char="ü"/>
            </a:pPr>
            <a:r>
              <a:rPr lang="en-US" b="1" dirty="0">
                <a:latin typeface="Avenir Book" panose="02000503020000020003" pitchFamily="2" charset="0"/>
              </a:rPr>
              <a:t>The right to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nutritional  assessment</a:t>
            </a:r>
          </a:p>
          <a:p>
            <a:pPr marL="1143000" lvl="1" indent="-457200">
              <a:buFont typeface="Wingdings" pitchFamily="2" charset="2"/>
              <a:buChar char="ü"/>
            </a:pPr>
            <a:r>
              <a:rPr lang="en-US" b="1" dirty="0">
                <a:latin typeface="Avenir Book" panose="02000503020000020003" pitchFamily="2" charset="0"/>
              </a:rPr>
              <a:t>The right to appropriate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evidence-based nutritional therapy </a:t>
            </a:r>
            <a:endParaRPr lang="en-US" b="1" dirty="0">
              <a:latin typeface="Avenir Book" panose="02000503020000020003" pitchFamily="2" charset="0"/>
            </a:endParaRPr>
          </a:p>
          <a:p>
            <a:pPr marL="1143000" lvl="1" indent="-457200">
              <a:buFont typeface="Wingdings" pitchFamily="2" charset="2"/>
              <a:buChar char="ü"/>
            </a:pPr>
            <a:r>
              <a:rPr lang="en-US" b="1" dirty="0">
                <a:latin typeface="Avenir Book" panose="02000503020000020003" pitchFamily="2" charset="0"/>
              </a:rPr>
              <a:t>The right to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regular monitoring</a:t>
            </a:r>
            <a:endParaRPr lang="en-US" dirty="0">
              <a:latin typeface="Avenir Book" panose="02000503020000020003" pitchFamily="2" charset="0"/>
            </a:endParaRPr>
          </a:p>
          <a:p>
            <a:pPr marL="1143000" lvl="1" indent="-457200">
              <a:buFont typeface="Wingdings" pitchFamily="2" charset="2"/>
              <a:buChar char="ü"/>
            </a:pPr>
            <a:r>
              <a:rPr lang="en-US" b="1" dirty="0">
                <a:latin typeface="Avenir Book" panose="02000503020000020003" pitchFamily="2" charset="0"/>
              </a:rPr>
              <a:t>The right for therapy to be managed by an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interdisciplinary</a:t>
            </a:r>
            <a:r>
              <a:rPr lang="en-US" b="1" dirty="0">
                <a:latin typeface="Avenir Book" panose="02000503020000020003" pitchFamily="2" charset="0"/>
              </a:rPr>
              <a:t> team</a:t>
            </a:r>
          </a:p>
          <a:p>
            <a:pPr marL="1143000" lvl="1" indent="-457200">
              <a:buFont typeface="Wingdings" pitchFamily="2" charset="2"/>
              <a:buChar char="ü"/>
            </a:pPr>
            <a:r>
              <a:rPr lang="en-US" b="1" dirty="0">
                <a:latin typeface="Avenir Book" panose="02000503020000020003" pitchFamily="2" charset="0"/>
              </a:rPr>
              <a:t>All governments have the duty to guarantee these rights</a:t>
            </a:r>
          </a:p>
          <a:p>
            <a:pPr lvl="1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B2CEAA-015D-E645-BFC4-104AC0267A9C}"/>
              </a:ext>
            </a:extLst>
          </p:cNvPr>
          <p:cNvSpPr txBox="1">
            <a:spLocks/>
          </p:cNvSpPr>
          <p:nvPr/>
        </p:nvSpPr>
        <p:spPr>
          <a:xfrm>
            <a:off x="1559428" y="2454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Nutrition and Human Rights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4EF13-47B7-4501-A199-56FEB87C9B07}"/>
              </a:ext>
            </a:extLst>
          </p:cNvPr>
          <p:cNvSpPr txBox="1"/>
          <p:nvPr/>
        </p:nvSpPr>
        <p:spPr>
          <a:xfrm>
            <a:off x="927464" y="6303386"/>
            <a:ext cx="1013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*DRM: Disease-related malnutrition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1A45F4-6DEA-1445-84D8-59383DB8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1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64" y="1758507"/>
            <a:ext cx="10758054" cy="396097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3000" b="1" dirty="0">
                <a:latin typeface="Avenir Black" panose="02000503020000020003" pitchFamily="2" charset="0"/>
              </a:rPr>
              <a:t>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EVIDENCE-BASED NUTRITIONAL THERAPY</a:t>
            </a:r>
          </a:p>
          <a:p>
            <a:pPr indent="0" algn="just">
              <a:buNone/>
            </a:pPr>
            <a:r>
              <a:rPr lang="en-US" dirty="0">
                <a:latin typeface="Avenir Book" panose="02000503020000020003" pitchFamily="2" charset="0"/>
              </a:rPr>
              <a:t>The patient has the right to receive</a:t>
            </a:r>
            <a:r>
              <a:rPr lang="en-US" b="1" dirty="0">
                <a:latin typeface="Avenir Book" panose="02000503020000020003" pitchFamily="2" charset="0"/>
              </a:rPr>
              <a:t>:</a:t>
            </a:r>
          </a:p>
          <a:p>
            <a:pPr marL="685800" indent="-457200" algn="just"/>
            <a:r>
              <a:rPr lang="en-US" b="1" dirty="0">
                <a:latin typeface="Avenir Book" panose="02000503020000020003" pitchFamily="2" charset="0"/>
              </a:rPr>
              <a:t> A regular hospital diet</a:t>
            </a:r>
          </a:p>
          <a:p>
            <a:pPr marL="685800" indent="-457200" algn="just"/>
            <a:r>
              <a:rPr lang="en-US" dirty="0">
                <a:latin typeface="Avenir Book" panose="02000503020000020003" pitchFamily="2" charset="0"/>
              </a:rPr>
              <a:t> </a:t>
            </a:r>
            <a:r>
              <a:rPr lang="en-US" b="1" dirty="0">
                <a:latin typeface="Avenir Book" panose="02000503020000020003" pitchFamily="2" charset="0"/>
              </a:rPr>
              <a:t>A</a:t>
            </a:r>
            <a:r>
              <a:rPr lang="en-US" dirty="0">
                <a:latin typeface="Avenir Book" panose="02000503020000020003" pitchFamily="2" charset="0"/>
              </a:rPr>
              <a:t> </a:t>
            </a:r>
            <a:r>
              <a:rPr lang="en-US" b="1" dirty="0">
                <a:latin typeface="Avenir Book" panose="02000503020000020003" pitchFamily="2" charset="0"/>
              </a:rPr>
              <a:t>therapeutic diet </a:t>
            </a:r>
            <a:r>
              <a:rPr lang="en-US" dirty="0">
                <a:latin typeface="Avenir Book" panose="02000503020000020003" pitchFamily="2" charset="0"/>
              </a:rPr>
              <a:t>(i.e. food modification and supplements) </a:t>
            </a:r>
          </a:p>
          <a:p>
            <a:pPr marL="685800" indent="-457200" algn="just"/>
            <a:r>
              <a:rPr lang="en-US" dirty="0">
                <a:latin typeface="Avenir Book" panose="02000503020000020003" pitchFamily="2" charset="0"/>
              </a:rPr>
              <a:t> </a:t>
            </a:r>
            <a:r>
              <a:rPr lang="en-US" b="1" dirty="0">
                <a:latin typeface="Avenir Book" panose="02000503020000020003" pitchFamily="2" charset="0"/>
              </a:rPr>
              <a:t>Artificially Administered Nutrition and Hydration </a:t>
            </a:r>
          </a:p>
          <a:p>
            <a:pPr marL="1143000" lvl="1" indent="-457200" algn="just"/>
            <a:r>
              <a:rPr lang="en-US" b="1" dirty="0">
                <a:latin typeface="Avenir Book" panose="02000503020000020003" pitchFamily="2" charset="0"/>
              </a:rPr>
              <a:t>Enteral Nutrition</a:t>
            </a:r>
          </a:p>
          <a:p>
            <a:pPr marL="1143000" lvl="1" indent="-457200" algn="just"/>
            <a:r>
              <a:rPr lang="en-US" b="1" dirty="0">
                <a:latin typeface="Avenir Book" panose="02000503020000020003" pitchFamily="2" charset="0"/>
              </a:rPr>
              <a:t>Oral Nutrition Supplements</a:t>
            </a:r>
          </a:p>
          <a:p>
            <a:pPr marL="1143000" lvl="1" indent="-457200" algn="just"/>
            <a:r>
              <a:rPr lang="en-US" b="1" dirty="0">
                <a:latin typeface="Avenir Book" panose="02000503020000020003" pitchFamily="2" charset="0"/>
              </a:rPr>
              <a:t>Parenteral Nutrition</a:t>
            </a:r>
          </a:p>
          <a:p>
            <a:pPr indent="0" algn="just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B2CEAA-015D-E645-BFC4-104AC0267A9C}"/>
              </a:ext>
            </a:extLst>
          </p:cNvPr>
          <p:cNvSpPr txBox="1">
            <a:spLocks/>
          </p:cNvSpPr>
          <p:nvPr/>
        </p:nvSpPr>
        <p:spPr>
          <a:xfrm>
            <a:off x="1559428" y="2454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Nutrition and Human Rights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810317-BEED-9240-8CDC-410BA746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3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1525</Words>
  <Application>Microsoft Office PowerPoint</Application>
  <PresentationFormat>Widescreen</PresentationFormat>
  <Paragraphs>202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Avenir</vt:lpstr>
      <vt:lpstr>Avenir Black</vt:lpstr>
      <vt:lpstr>Avenir Book</vt:lpstr>
      <vt:lpstr>Avenir Book Oblique</vt:lpstr>
      <vt:lpstr>Calibri</vt:lpstr>
      <vt:lpstr>Calibri Light</vt:lpstr>
      <vt:lpstr>system-ui</vt:lpstr>
      <vt:lpstr>Wingdings</vt:lpstr>
      <vt:lpstr>Tema de Office</vt:lpstr>
      <vt:lpstr>PowerPoint Presentation</vt:lpstr>
      <vt:lpstr>International Working Group for Patients´ Right to Nutritional Care </vt:lpstr>
      <vt:lpstr>PowerPoint Presentation</vt:lpstr>
      <vt:lpstr>An International Position Paper </vt:lpstr>
      <vt:lpstr>PowerPoint Presentation</vt:lpstr>
      <vt:lpstr>Nutritional Care is at the intersection of the Right to Food and the Right to Health</vt:lpstr>
      <vt:lpstr>PowerPoint Presentation</vt:lpstr>
      <vt:lpstr>PowerPoint Presentation</vt:lpstr>
      <vt:lpstr>PowerPoint Presentation</vt:lpstr>
      <vt:lpstr>PowerPoint Presentation</vt:lpstr>
      <vt:lpstr>Clinical Nutrition and Human Rights</vt:lpstr>
      <vt:lpstr>Clinical Nutrition and Human Rights</vt:lpstr>
      <vt:lpstr>How can the human rights based approach benefit clinical nutrition and patient care?</vt:lpstr>
      <vt:lpstr>PowerPoint Presentation</vt:lpstr>
      <vt:lpstr>Potential impact of HRBA on Clinical Nutrition</vt:lpstr>
      <vt:lpstr>PowerPoint Presentation</vt:lpstr>
      <vt:lpstr>Potential impact of HRBA on Clinical Nutrition</vt:lpstr>
      <vt:lpstr>PowerPoint Presentation</vt:lpstr>
      <vt:lpstr>PowerPoint Presentation</vt:lpstr>
      <vt:lpstr>Ten Recommended Principles for HRBA</vt:lpstr>
      <vt:lpstr>Ten Recommended Principles for HRBA</vt:lpstr>
      <vt:lpstr>Ten Recommended Principles For HRBA (Continued)</vt:lpstr>
      <vt:lpstr>Clinical Nutrition and Human Rights </vt:lpstr>
      <vt:lpstr>Clinical Nutrition and Human Rights </vt:lpstr>
      <vt:lpstr>PowerPoint Presentation</vt:lpstr>
      <vt:lpstr>1. Dissemination of the position paper : NCP and CN “free access” https://authors.elsevier.com/a/1d5nSxUE3bV8%7E   2. Sharing the videos: youtube channel   https://www.youtube.com/channel/UC9jizeJi-xh9Zc9BPuwqVpA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Nutrition and Human Rights           An International Position</dc:title>
  <dc:creator>Microsoft Office User</dc:creator>
  <cp:lastModifiedBy>Valerie Bloom</cp:lastModifiedBy>
  <cp:revision>7</cp:revision>
  <dcterms:created xsi:type="dcterms:W3CDTF">2021-09-06T13:10:25Z</dcterms:created>
  <dcterms:modified xsi:type="dcterms:W3CDTF">2021-09-17T15:08:22Z</dcterms:modified>
</cp:coreProperties>
</file>